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57" r:id="rId2"/>
    <p:sldMasterId id="2147483686" r:id="rId3"/>
  </p:sldMasterIdLst>
  <p:notesMasterIdLst>
    <p:notesMasterId r:id="rId16"/>
  </p:notesMasterIdLst>
  <p:sldIdLst>
    <p:sldId id="256" r:id="rId4"/>
    <p:sldId id="286" r:id="rId5"/>
    <p:sldId id="296" r:id="rId6"/>
    <p:sldId id="330" r:id="rId7"/>
    <p:sldId id="257" r:id="rId8"/>
    <p:sldId id="356" r:id="rId9"/>
    <p:sldId id="368" r:id="rId10"/>
    <p:sldId id="355" r:id="rId11"/>
    <p:sldId id="294" r:id="rId12"/>
    <p:sldId id="292" r:id="rId13"/>
    <p:sldId id="367" r:id="rId14"/>
    <p:sldId id="369"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Elde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3069"/>
    <a:srgbClr val="572883"/>
    <a:srgbClr val="46166B"/>
    <a:srgbClr val="3E0E65"/>
    <a:srgbClr val="411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000" autoAdjust="0"/>
    <p:restoredTop sz="96092" autoAdjust="0"/>
  </p:normalViewPr>
  <p:slideViewPr>
    <p:cSldViewPr snapToGrid="0">
      <p:cViewPr>
        <p:scale>
          <a:sx n="70" d="100"/>
          <a:sy n="70" d="100"/>
        </p:scale>
        <p:origin x="-2022" y="-180"/>
      </p:cViewPr>
      <p:guideLst>
        <p:guide orient="horz" pos="644"/>
        <p:guide pos="3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DF390319-7B8E-44D6-85BF-0866B0630341}" type="datetimeFigureOut">
              <a:rPr lang="en-GB"/>
              <a:pPr>
                <a:defRPr/>
              </a:pPr>
              <a:t>17/06/2014</a:t>
            </a:fld>
            <a:endParaRPr lang="en-GB"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35FD61D-D3D9-45FC-83D1-88B8EE2730C9}" type="slidenum">
              <a:rPr lang="en-GB"/>
              <a:pPr>
                <a:defRPr/>
              </a:pPr>
              <a:t>‹#›</a:t>
            </a:fld>
            <a:endParaRPr lang="en-GB" dirty="0"/>
          </a:p>
        </p:txBody>
      </p:sp>
    </p:spTree>
    <p:extLst>
      <p:ext uri="{BB962C8B-B14F-4D97-AF65-F5344CB8AC3E}">
        <p14:creationId xmlns:p14="http://schemas.microsoft.com/office/powerpoint/2010/main" val="1600314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175" y="458788"/>
            <a:ext cx="6369050" cy="47767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F1F9D41-F90D-442B-8601-9D814FB3872F}" type="slidenum">
              <a:rPr lang="en-GB" smtClean="0"/>
              <a:pPr>
                <a:defRPr/>
              </a:pPr>
              <a:t>1</a:t>
            </a:fld>
            <a:endParaRPr lang="en-GB" dirty="0"/>
          </a:p>
        </p:txBody>
      </p:sp>
    </p:spTree>
    <p:extLst>
      <p:ext uri="{BB962C8B-B14F-4D97-AF65-F5344CB8AC3E}">
        <p14:creationId xmlns:p14="http://schemas.microsoft.com/office/powerpoint/2010/main" val="146122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257175" y="458788"/>
            <a:ext cx="6369050" cy="4776787"/>
          </a:xfrm>
          <a:ln/>
        </p:spPr>
      </p:sp>
      <p:sp>
        <p:nvSpPr>
          <p:cNvPr id="44035" name="Notes Placeholder 2"/>
          <p:cNvSpPr>
            <a:spLocks noGrp="1"/>
          </p:cNvSpPr>
          <p:nvPr>
            <p:ph type="body" idx="1"/>
          </p:nvPr>
        </p:nvSpPr>
        <p:spPr>
          <a:noFill/>
        </p:spPr>
        <p:txBody>
          <a:bodyPr/>
          <a:lstStyle/>
          <a:p>
            <a:pPr eaLnBrk="1" hangingPunct="1"/>
            <a:r>
              <a:rPr lang="en-US" dirty="0" smtClean="0"/>
              <a:t>In</a:t>
            </a:r>
            <a:r>
              <a:rPr lang="en-US" baseline="0" dirty="0" smtClean="0"/>
              <a:t> Washington, the IPMSC was established by 13 organisations.</a:t>
            </a:r>
          </a:p>
          <a:p>
            <a:pPr eaLnBrk="1" hangingPunct="1"/>
            <a:endParaRPr lang="en-US" baseline="0" dirty="0" smtClean="0"/>
          </a:p>
          <a:p>
            <a:pPr eaLnBrk="1" hangingPunct="1"/>
            <a:r>
              <a:rPr lang="en-US" baseline="0" dirty="0" smtClean="0"/>
              <a:t>They agreed to develop and implement a common international standard for measuring property, starting with offices.</a:t>
            </a:r>
          </a:p>
          <a:p>
            <a:pPr eaLnBrk="1" hangingPunct="1"/>
            <a:endParaRPr lang="en-US" baseline="0" dirty="0" smtClean="0"/>
          </a:p>
          <a:p>
            <a:pPr eaLnBrk="1" hangingPunct="1"/>
            <a:endParaRPr lang="en-US" dirty="0" smtClean="0"/>
          </a:p>
        </p:txBody>
      </p:sp>
      <p:sp>
        <p:nvSpPr>
          <p:cNvPr id="44036" name="Slide Number Placeholder 3"/>
          <p:cNvSpPr txBox="1">
            <a:spLocks noGrp="1"/>
          </p:cNvSpPr>
          <p:nvPr/>
        </p:nvSpPr>
        <p:spPr bwMode="auto">
          <a:xfrm>
            <a:off x="3884614"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r" eaLnBrk="1" hangingPunct="1"/>
            <a:fld id="{3EC0A651-D173-4A2A-8EC1-CA59C230E977}" type="slidenum">
              <a:rPr lang="en-GB" sz="1200" b="0"/>
              <a:pPr algn="r" eaLnBrk="1" hangingPunct="1"/>
              <a:t>2</a:t>
            </a:fld>
            <a:endParaRPr lang="en-GB" sz="1200"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175" y="458788"/>
            <a:ext cx="6369050" cy="4776787"/>
          </a:xfrm>
        </p:spPr>
      </p:sp>
      <p:sp>
        <p:nvSpPr>
          <p:cNvPr id="3" name="Notes Placeholder 2"/>
          <p:cNvSpPr>
            <a:spLocks noGrp="1"/>
          </p:cNvSpPr>
          <p:nvPr>
            <p:ph type="body" idx="1"/>
          </p:nvPr>
        </p:nvSpPr>
        <p:spPr/>
        <p:txBody>
          <a:bodyPr/>
          <a:lstStyle/>
          <a:p>
            <a:pPr marL="171450" indent="-171450">
              <a:buFontTx/>
              <a:buChar char="-"/>
            </a:pPr>
            <a:r>
              <a:rPr lang="en-GB" dirty="0" smtClean="0"/>
              <a:t>Since the Washington</a:t>
            </a:r>
            <a:r>
              <a:rPr lang="en-GB" baseline="0" dirty="0" smtClean="0"/>
              <a:t> meeting the Coalition has grown to 36 organisations (at April 2014)</a:t>
            </a:r>
          </a:p>
          <a:p>
            <a:pPr marL="171450" indent="-171450">
              <a:buFontTx/>
              <a:buChar char="-"/>
            </a:pPr>
            <a:endParaRPr lang="en-GB" baseline="0" dirty="0" smtClean="0"/>
          </a:p>
          <a:p>
            <a:pPr marL="171450" indent="-171450">
              <a:buFontTx/>
              <a:buChar char="-"/>
            </a:pPr>
            <a:r>
              <a:rPr lang="en-GB" baseline="0" dirty="0" smtClean="0"/>
              <a:t>More are joining all the time and all have committed to implement IPMS within their organisation when it launches in June 2014</a:t>
            </a:r>
            <a:endParaRPr lang="en-GB" dirty="0" smtClean="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3810118B-5358-4E05-9524-D5205149BF78}" type="slidenum">
              <a:rPr lang="en-GB" smtClean="0"/>
              <a:t>3</a:t>
            </a:fld>
            <a:endParaRPr lang="en-GB" dirty="0"/>
          </a:p>
        </p:txBody>
      </p:sp>
    </p:spTree>
    <p:extLst>
      <p:ext uri="{BB962C8B-B14F-4D97-AF65-F5344CB8AC3E}">
        <p14:creationId xmlns:p14="http://schemas.microsoft.com/office/powerpoint/2010/main" val="8374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xfrm>
            <a:off x="257175" y="458788"/>
            <a:ext cx="6369050" cy="4776787"/>
          </a:xfrm>
          <a:ln/>
        </p:spPr>
      </p:sp>
      <p:sp>
        <p:nvSpPr>
          <p:cNvPr id="36866" name="Rectangle 3"/>
          <p:cNvSpPr>
            <a:spLocks noGrp="1" noChangeArrowheads="1"/>
          </p:cNvSpPr>
          <p:nvPr>
            <p:ph type="body" idx="1"/>
          </p:nvPr>
        </p:nvSpPr>
        <p:spPr>
          <a:xfrm>
            <a:off x="685801" y="4343400"/>
            <a:ext cx="5486400" cy="313932"/>
          </a:xfrm>
          <a:noFill/>
          <a:ln/>
        </p:spPr>
        <p:txBody>
          <a:bodyPr>
            <a:spAutoFit/>
          </a:bodyPr>
          <a:lstStyle/>
          <a:p>
            <a:pPr eaLnBrk="1" hangingPunct="1">
              <a:lnSpc>
                <a:spcPct val="90000"/>
              </a:lnSpc>
            </a:pPr>
            <a:endParaRPr lang="en-GB" sz="16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CF8B3D8C-CC11-42D1-9D45-646F479481E7}" type="slidenum">
              <a:rPr lang="en-GB" b="0" smtClean="0"/>
              <a:pPr eaLnBrk="1" hangingPunct="1"/>
              <a:t>5</a:t>
            </a:fld>
            <a:endParaRPr lang="en-GB" b="0" dirty="0" smtClean="0"/>
          </a:p>
        </p:txBody>
      </p:sp>
      <p:sp>
        <p:nvSpPr>
          <p:cNvPr id="28675" name="Rectangle 2"/>
          <p:cNvSpPr>
            <a:spLocks noGrp="1" noRot="1" noChangeAspect="1" noChangeArrowheads="1" noTextEdit="1"/>
          </p:cNvSpPr>
          <p:nvPr>
            <p:ph type="sldImg"/>
          </p:nvPr>
        </p:nvSpPr>
        <p:spPr>
          <a:xfrm>
            <a:off x="257175" y="458788"/>
            <a:ext cx="6369050" cy="4776787"/>
          </a:xfrm>
          <a:ln/>
        </p:spPr>
      </p:sp>
      <p:sp>
        <p:nvSpPr>
          <p:cNvPr id="28676" name="Rectangle 3"/>
          <p:cNvSpPr>
            <a:spLocks noGrp="1" noChangeArrowheads="1"/>
          </p:cNvSpPr>
          <p:nvPr>
            <p:ph type="body" idx="1"/>
          </p:nvPr>
        </p:nvSpPr>
        <p:spPr>
          <a:noFill/>
        </p:spPr>
        <p:txBody>
          <a:bodyPr/>
          <a:lstStyle/>
          <a:p>
            <a:pPr eaLnBrk="1" hangingPunct="1"/>
            <a:r>
              <a:rPr lang="en-GB" dirty="0" smtClean="0"/>
              <a:t>The importance of measurement:</a:t>
            </a:r>
          </a:p>
          <a:p>
            <a:pPr eaLnBrk="1" hangingPunct="1"/>
            <a:endParaRPr lang="en-GB" dirty="0" smtClean="0"/>
          </a:p>
          <a:p>
            <a:pPr eaLnBrk="1" hangingPunct="1"/>
            <a:r>
              <a:rPr lang="en-GB" dirty="0" smtClean="0"/>
              <a:t>Space</a:t>
            </a:r>
            <a:r>
              <a:rPr lang="en-GB" baseline="0" dirty="0" smtClean="0"/>
              <a:t> m</a:t>
            </a:r>
            <a:r>
              <a:rPr lang="en-GB" dirty="0" smtClean="0"/>
              <a:t>easurement is vital.</a:t>
            </a:r>
            <a:r>
              <a:rPr lang="en-GB" baseline="0" dirty="0" smtClean="0"/>
              <a:t>  It acts as a basis for:</a:t>
            </a:r>
          </a:p>
          <a:p>
            <a:pPr eaLnBrk="1" hangingPunct="1"/>
            <a:r>
              <a:rPr lang="en-GB" dirty="0" smtClean="0"/>
              <a:t> </a:t>
            </a:r>
          </a:p>
          <a:p>
            <a:pPr lvl="1" eaLnBrk="1" hangingPunct="1"/>
            <a:r>
              <a:rPr lang="en-GB" dirty="0" smtClean="0"/>
              <a:t>- Valuation</a:t>
            </a:r>
          </a:p>
          <a:p>
            <a:pPr lvl="1" eaLnBrk="1" hangingPunct="1"/>
            <a:r>
              <a:rPr lang="en-GB" dirty="0" smtClean="0"/>
              <a:t>- Occupation / building use</a:t>
            </a:r>
          </a:p>
          <a:p>
            <a:pPr lvl="1" eaLnBrk="1" hangingPunct="1"/>
            <a:r>
              <a:rPr lang="en-GB" dirty="0" smtClean="0"/>
              <a:t>- Investment</a:t>
            </a:r>
          </a:p>
          <a:p>
            <a:pPr lvl="1" eaLnBrk="1" hangingPunct="1"/>
            <a:r>
              <a:rPr lang="en-GB" dirty="0" smtClean="0"/>
              <a:t>- Financial reporting</a:t>
            </a:r>
          </a:p>
          <a:p>
            <a:pPr lvl="1" eaLnBrk="1" hangingPunct="1"/>
            <a:r>
              <a:rPr lang="en-GB" dirty="0" smtClean="0"/>
              <a:t>- Public confidence</a:t>
            </a:r>
          </a:p>
          <a:p>
            <a:pPr eaLnBrk="1" hangingPunct="1">
              <a:lnSpc>
                <a:spcPct val="90000"/>
              </a:lnSpc>
              <a:buFontTx/>
              <a:buNone/>
            </a:pPr>
            <a:endParaRPr lang="en-GB" dirty="0" smtClean="0"/>
          </a:p>
          <a:p>
            <a:pPr marL="0" indent="0" eaLnBrk="1" hangingPunct="1">
              <a:lnSpc>
                <a:spcPct val="90000"/>
              </a:lnSpc>
              <a:buFontTx/>
              <a:buNone/>
            </a:pPr>
            <a:r>
              <a:rPr lang="en-GB" baseline="0" dirty="0" smtClean="0"/>
              <a:t>Not referring to units of measurement (feet/meters) but to the standard or methodology used to conduct a space measurement.  What is included in a measurement.</a:t>
            </a:r>
          </a:p>
          <a:p>
            <a:pPr marL="0" indent="0" eaLnBrk="1" hangingPunct="1">
              <a:lnSpc>
                <a:spcPct val="90000"/>
              </a:lnSpc>
              <a:buFontTx/>
              <a:buNone/>
            </a:pPr>
            <a:endParaRPr lang="en-GB" dirty="0" smtClean="0"/>
          </a:p>
          <a:p>
            <a:pPr marL="0" indent="0" eaLnBrk="1" hangingPunct="1">
              <a:lnSpc>
                <a:spcPct val="90000"/>
              </a:lnSpc>
              <a:buFontTx/>
              <a:buNone/>
            </a:pPr>
            <a:r>
              <a:rPr lang="en-GB" dirty="0" smtClean="0"/>
              <a:t>Measurements</a:t>
            </a:r>
            <a:r>
              <a:rPr lang="en-GB" baseline="0" dirty="0" smtClean="0"/>
              <a:t> of space provides a use with a tool for comparison and enabled us to use space (as an occupier or an investor, for example) appropriately.</a:t>
            </a:r>
          </a:p>
          <a:p>
            <a:pPr eaLnBrk="1" hangingPunct="1">
              <a:lnSpc>
                <a:spcPct val="90000"/>
              </a:lnSpc>
              <a:buFontTx/>
              <a:buChar char="-"/>
            </a:pPr>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175" y="458788"/>
            <a:ext cx="6369050" cy="4776787"/>
          </a:xfrm>
        </p:spPr>
      </p:sp>
      <p:sp>
        <p:nvSpPr>
          <p:cNvPr id="3" name="Notes Placeholder 2"/>
          <p:cNvSpPr>
            <a:spLocks noGrp="1"/>
          </p:cNvSpPr>
          <p:nvPr>
            <p:ph type="body" idx="1"/>
          </p:nvPr>
        </p:nvSpPr>
        <p:spPr/>
        <p:txBody>
          <a:bodyPr/>
          <a:lstStyle/>
          <a:p>
            <a:r>
              <a:rPr lang="en-GB" dirty="0" smtClean="0"/>
              <a:t>This infographic</a:t>
            </a:r>
            <a:r>
              <a:rPr lang="en-GB" baseline="0" dirty="0" smtClean="0"/>
              <a:t> shows how different measurement methodologies can lead to very different floor area measurements of the same space.</a:t>
            </a:r>
            <a:endParaRPr lang="en-GB" dirty="0"/>
          </a:p>
        </p:txBody>
      </p:sp>
      <p:sp>
        <p:nvSpPr>
          <p:cNvPr id="4" name="Slide Number Placeholder 3"/>
          <p:cNvSpPr>
            <a:spLocks noGrp="1"/>
          </p:cNvSpPr>
          <p:nvPr>
            <p:ph type="sldNum" sz="quarter" idx="10"/>
          </p:nvPr>
        </p:nvSpPr>
        <p:spPr/>
        <p:txBody>
          <a:bodyPr/>
          <a:lstStyle/>
          <a:p>
            <a:pPr>
              <a:defRPr/>
            </a:pPr>
            <a:fld id="{EF1F9D41-F90D-442B-8601-9D814FB3872F}" type="slidenum">
              <a:rPr lang="en-GB" smtClean="0"/>
              <a:pPr>
                <a:defRPr/>
              </a:pPr>
              <a:t>9</a:t>
            </a:fld>
            <a:endParaRPr lang="en-GB" dirty="0"/>
          </a:p>
        </p:txBody>
      </p:sp>
    </p:spTree>
    <p:extLst>
      <p:ext uri="{BB962C8B-B14F-4D97-AF65-F5344CB8AC3E}">
        <p14:creationId xmlns:p14="http://schemas.microsoft.com/office/powerpoint/2010/main" val="385376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175" y="458788"/>
            <a:ext cx="6369050" cy="4776787"/>
          </a:xfrm>
        </p:spPr>
      </p:sp>
      <p:sp>
        <p:nvSpPr>
          <p:cNvPr id="3" name="Notes Placeholder 2"/>
          <p:cNvSpPr>
            <a:spLocks noGrp="1"/>
          </p:cNvSpPr>
          <p:nvPr>
            <p:ph type="body" idx="1"/>
          </p:nvPr>
        </p:nvSpPr>
        <p:spPr/>
        <p:txBody>
          <a:bodyPr/>
          <a:lstStyle/>
          <a:p>
            <a:r>
              <a:rPr lang="en-GB" dirty="0" smtClean="0"/>
              <a:t>IFRS is used and required by governments and companies around the world.</a:t>
            </a:r>
          </a:p>
          <a:p>
            <a:endParaRPr lang="en-GB" dirty="0" smtClean="0"/>
          </a:p>
          <a:p>
            <a:r>
              <a:rPr lang="en-GB" dirty="0" smtClean="0"/>
              <a:t>IVS</a:t>
            </a:r>
            <a:r>
              <a:rPr lang="en-GB" baseline="0" dirty="0" smtClean="0"/>
              <a:t> provides for a common approach to valuing assets around the world.  This information feeds into IFRS.</a:t>
            </a:r>
          </a:p>
          <a:p>
            <a:endParaRPr lang="en-GB" baseline="0" dirty="0" smtClean="0"/>
          </a:p>
          <a:p>
            <a:r>
              <a:rPr lang="en-GB" baseline="0" dirty="0" smtClean="0"/>
              <a:t>However, the measurement data that feeds into valuations is currently not standardised.  As a result it undermines IVS and IFRS.</a:t>
            </a:r>
            <a:endParaRPr lang="en-GB" dirty="0" smtClean="0"/>
          </a:p>
          <a:p>
            <a:endParaRPr lang="en-GB" dirty="0" smtClean="0"/>
          </a:p>
          <a:p>
            <a:endParaRPr lang="en-GB" dirty="0" smtClean="0"/>
          </a:p>
          <a:p>
            <a:r>
              <a:rPr lang="en-GB" dirty="0" smtClean="0"/>
              <a:t>An International Property Measurement</a:t>
            </a:r>
            <a:r>
              <a:rPr lang="en-GB" baseline="0" dirty="0" smtClean="0"/>
              <a:t> Standard (IPMS) is the fundamental component that is currently missing.</a:t>
            </a:r>
          </a:p>
          <a:p>
            <a:endParaRPr lang="en-GB" baseline="0" dirty="0" smtClean="0"/>
          </a:p>
        </p:txBody>
      </p:sp>
      <p:sp>
        <p:nvSpPr>
          <p:cNvPr id="4" name="Slide Number Placeholder 3"/>
          <p:cNvSpPr>
            <a:spLocks noGrp="1"/>
          </p:cNvSpPr>
          <p:nvPr>
            <p:ph type="sldNum" sz="quarter" idx="10"/>
          </p:nvPr>
        </p:nvSpPr>
        <p:spPr/>
        <p:txBody>
          <a:bodyPr/>
          <a:lstStyle/>
          <a:p>
            <a:pPr>
              <a:defRPr/>
            </a:pPr>
            <a:fld id="{EF1F9D41-F90D-442B-8601-9D814FB3872F}" type="slidenum">
              <a:rPr lang="en-GB" smtClean="0"/>
              <a:pPr>
                <a:defRPr/>
              </a:pPr>
              <a:t>10</a:t>
            </a:fld>
            <a:endParaRPr lang="en-GB" dirty="0"/>
          </a:p>
        </p:txBody>
      </p:sp>
    </p:spTree>
    <p:extLst>
      <p:ext uri="{BB962C8B-B14F-4D97-AF65-F5344CB8AC3E}">
        <p14:creationId xmlns:p14="http://schemas.microsoft.com/office/powerpoint/2010/main" val="43585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75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57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84B2560-B8E5-4ABC-AF53-C6C827B78AAD}" type="slidenum">
              <a:rPr lang="en-GB"/>
              <a:pPr>
                <a:defRPr/>
              </a:pPr>
              <a:t>‹#›</a:t>
            </a:fld>
            <a:endParaRPr lang="en-GB"/>
          </a:p>
        </p:txBody>
      </p:sp>
    </p:spTree>
    <p:extLst>
      <p:ext uri="{BB962C8B-B14F-4D97-AF65-F5344CB8AC3E}">
        <p14:creationId xmlns:p14="http://schemas.microsoft.com/office/powerpoint/2010/main" val="3090441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F8C1D81-A4AF-44CF-B697-7DE667D11FAC}" type="slidenum">
              <a:rPr lang="en-GB"/>
              <a:pPr>
                <a:defRPr/>
              </a:pPr>
              <a:t>‹#›</a:t>
            </a:fld>
            <a:endParaRPr lang="en-GB"/>
          </a:p>
        </p:txBody>
      </p:sp>
    </p:spTree>
    <p:extLst>
      <p:ext uri="{BB962C8B-B14F-4D97-AF65-F5344CB8AC3E}">
        <p14:creationId xmlns:p14="http://schemas.microsoft.com/office/powerpoint/2010/main" val="349663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104780E-9276-409C-A611-6239C066EF02}" type="slidenum">
              <a:rPr lang="en-GB"/>
              <a:pPr>
                <a:defRPr/>
              </a:pPr>
              <a:t>‹#›</a:t>
            </a:fld>
            <a:endParaRPr lang="en-GB"/>
          </a:p>
        </p:txBody>
      </p:sp>
    </p:spTree>
    <p:extLst>
      <p:ext uri="{BB962C8B-B14F-4D97-AF65-F5344CB8AC3E}">
        <p14:creationId xmlns:p14="http://schemas.microsoft.com/office/powerpoint/2010/main" val="4111408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01B7F47-3BFD-4528-A9F6-9F85EB64AEBB}" type="slidenum">
              <a:rPr lang="en-GB"/>
              <a:pPr>
                <a:defRPr/>
              </a:pPr>
              <a:t>‹#›</a:t>
            </a:fld>
            <a:endParaRPr lang="en-GB"/>
          </a:p>
        </p:txBody>
      </p:sp>
    </p:spTree>
    <p:extLst>
      <p:ext uri="{BB962C8B-B14F-4D97-AF65-F5344CB8AC3E}">
        <p14:creationId xmlns:p14="http://schemas.microsoft.com/office/powerpoint/2010/main" val="2850759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21C2DDE-BF60-4F53-B99B-2DE264BC373C}" type="slidenum">
              <a:rPr lang="en-GB"/>
              <a:pPr>
                <a:defRPr/>
              </a:pPr>
              <a:t>‹#›</a:t>
            </a:fld>
            <a:endParaRPr lang="en-GB"/>
          </a:p>
        </p:txBody>
      </p:sp>
    </p:spTree>
    <p:extLst>
      <p:ext uri="{BB962C8B-B14F-4D97-AF65-F5344CB8AC3E}">
        <p14:creationId xmlns:p14="http://schemas.microsoft.com/office/powerpoint/2010/main" val="1226986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2C51091-9027-40BB-88BE-BEC83ABE4F45}" type="slidenum">
              <a:rPr lang="en-GB"/>
              <a:pPr>
                <a:defRPr/>
              </a:pPr>
              <a:t>‹#›</a:t>
            </a:fld>
            <a:endParaRPr lang="en-GB"/>
          </a:p>
        </p:txBody>
      </p:sp>
    </p:spTree>
    <p:extLst>
      <p:ext uri="{BB962C8B-B14F-4D97-AF65-F5344CB8AC3E}">
        <p14:creationId xmlns:p14="http://schemas.microsoft.com/office/powerpoint/2010/main" val="4272468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A6DD9B6-C9FC-4B65-A13E-80D8B16624B4}" type="slidenum">
              <a:rPr lang="en-GB"/>
              <a:pPr>
                <a:defRPr/>
              </a:pPr>
              <a:t>‹#›</a:t>
            </a:fld>
            <a:endParaRPr lang="en-GB"/>
          </a:p>
        </p:txBody>
      </p:sp>
    </p:spTree>
    <p:extLst>
      <p:ext uri="{BB962C8B-B14F-4D97-AF65-F5344CB8AC3E}">
        <p14:creationId xmlns:p14="http://schemas.microsoft.com/office/powerpoint/2010/main" val="612725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0E088AB-5362-4202-98E7-A0E323E140DB}" type="slidenum">
              <a:rPr lang="en-GB"/>
              <a:pPr>
                <a:defRPr/>
              </a:pPr>
              <a:t>‹#›</a:t>
            </a:fld>
            <a:endParaRPr lang="en-GB"/>
          </a:p>
        </p:txBody>
      </p:sp>
    </p:spTree>
    <p:extLst>
      <p:ext uri="{BB962C8B-B14F-4D97-AF65-F5344CB8AC3E}">
        <p14:creationId xmlns:p14="http://schemas.microsoft.com/office/powerpoint/2010/main" val="318712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7667386-6DB2-4C18-900E-904335B6494E}" type="slidenum">
              <a:rPr lang="en-GB"/>
              <a:pPr>
                <a:defRPr/>
              </a:pPr>
              <a:t>‹#›</a:t>
            </a:fld>
            <a:endParaRPr lang="en-GB"/>
          </a:p>
        </p:txBody>
      </p:sp>
    </p:spTree>
    <p:extLst>
      <p:ext uri="{BB962C8B-B14F-4D97-AF65-F5344CB8AC3E}">
        <p14:creationId xmlns:p14="http://schemas.microsoft.com/office/powerpoint/2010/main" val="849487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86D8BD5-AB58-4622-9AE6-232A318C78E9}" type="slidenum">
              <a:rPr lang="en-GB"/>
              <a:pPr>
                <a:defRPr/>
              </a:pPr>
              <a:t>‹#›</a:t>
            </a:fld>
            <a:endParaRPr lang="en-GB"/>
          </a:p>
        </p:txBody>
      </p:sp>
    </p:spTree>
    <p:extLst>
      <p:ext uri="{BB962C8B-B14F-4D97-AF65-F5344CB8AC3E}">
        <p14:creationId xmlns:p14="http://schemas.microsoft.com/office/powerpoint/2010/main" val="4197722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CAD813C-0F0E-4D6F-B9F1-8938A84EC418}" type="slidenum">
              <a:rPr lang="en-GB"/>
              <a:pPr>
                <a:defRPr/>
              </a:pPr>
              <a:t>‹#›</a:t>
            </a:fld>
            <a:endParaRPr lang="en-GB"/>
          </a:p>
        </p:txBody>
      </p:sp>
    </p:spTree>
    <p:extLst>
      <p:ext uri="{BB962C8B-B14F-4D97-AF65-F5344CB8AC3E}">
        <p14:creationId xmlns:p14="http://schemas.microsoft.com/office/powerpoint/2010/main" val="2033573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24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24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249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5" descr="logo.png"/>
          <p:cNvPicPr>
            <a:picLocks noChangeAspect="1"/>
          </p:cNvPicPr>
          <p:nvPr userDrawn="1"/>
        </p:nvPicPr>
        <p:blipFill>
          <a:blip r:embed="rId13"/>
          <a:srcRect/>
          <a:stretch>
            <a:fillRect/>
          </a:stretch>
        </p:blipFill>
        <p:spPr bwMode="auto">
          <a:xfrm>
            <a:off x="0" y="6011863"/>
            <a:ext cx="2768600" cy="846137"/>
          </a:xfrm>
          <a:prstGeom prst="rect">
            <a:avLst/>
          </a:prstGeom>
          <a:noFill/>
          <a:ln w="9525">
            <a:noFill/>
            <a:miter lim="800000"/>
            <a:headEnd/>
            <a:tailEnd/>
          </a:ln>
        </p:spPr>
      </p:pic>
      <p:sp>
        <p:nvSpPr>
          <p:cNvPr id="3" name="Rectangle 2"/>
          <p:cNvSpPr>
            <a:spLocks noChangeArrowheads="1"/>
          </p:cNvSpPr>
          <p:nvPr userDrawn="1"/>
        </p:nvSpPr>
        <p:spPr bwMode="auto">
          <a:xfrm>
            <a:off x="0" y="5900738"/>
            <a:ext cx="9144000" cy="957262"/>
          </a:xfrm>
          <a:prstGeom prst="rect">
            <a:avLst/>
          </a:prstGeom>
          <a:solidFill>
            <a:srgbClr val="4D3069"/>
          </a:solidFill>
          <a:ln w="25400" algn="ctr">
            <a:noFill/>
            <a:miter lim="800000"/>
            <a:headEnd/>
            <a:tailEnd/>
          </a:ln>
        </p:spPr>
        <p:txBody>
          <a:bodyPr anchor="ctr"/>
          <a:lstStyle/>
          <a:p>
            <a:pPr algn="ctr" fontAlgn="auto">
              <a:spcBef>
                <a:spcPts val="0"/>
              </a:spcBef>
              <a:spcAft>
                <a:spcPts val="0"/>
              </a:spcAft>
              <a:defRPr/>
            </a:pPr>
            <a:endParaRPr lang="en-US" dirty="0">
              <a:solidFill>
                <a:schemeClr val="lt1"/>
              </a:solidFill>
              <a:latin typeface="+mn-lt"/>
              <a:cs typeface="+mn-cs"/>
            </a:endParaRPr>
          </a:p>
        </p:txBody>
      </p:sp>
      <p:pic>
        <p:nvPicPr>
          <p:cNvPr id="1030" name="Picture 5" descr="logo.png"/>
          <p:cNvPicPr preferRelativeResize="0">
            <a:picLocks noChangeAspect="1"/>
          </p:cNvPicPr>
          <p:nvPr userDrawn="1"/>
        </p:nvPicPr>
        <p:blipFill>
          <a:blip r:embed="rId13"/>
          <a:srcRect/>
          <a:stretch>
            <a:fillRect/>
          </a:stretch>
        </p:blipFill>
        <p:spPr bwMode="auto">
          <a:xfrm>
            <a:off x="0" y="6011863"/>
            <a:ext cx="2768600" cy="846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transition>
    <p:fade thruBlk="1"/>
  </p:transition>
  <p:txStyles>
    <p:titleStyle>
      <a:lvl1pPr algn="l" rtl="0" eaLnBrk="0" fontAlgn="base" hangingPunct="0">
        <a:spcBef>
          <a:spcPct val="0"/>
        </a:spcBef>
        <a:spcAft>
          <a:spcPct val="0"/>
        </a:spcAft>
        <a:defRPr sz="3200">
          <a:solidFill>
            <a:srgbClr val="4D3069"/>
          </a:solidFill>
          <a:latin typeface="+mj-lt"/>
          <a:ea typeface="+mj-ea"/>
          <a:cs typeface="+mj-cs"/>
        </a:defRPr>
      </a:lvl1pPr>
      <a:lvl2pPr algn="l" rtl="0" eaLnBrk="0" fontAlgn="base" hangingPunct="0">
        <a:spcBef>
          <a:spcPct val="0"/>
        </a:spcBef>
        <a:spcAft>
          <a:spcPct val="0"/>
        </a:spcAft>
        <a:defRPr sz="3200">
          <a:solidFill>
            <a:srgbClr val="4D3069"/>
          </a:solidFill>
          <a:latin typeface="Arial" charset="0"/>
        </a:defRPr>
      </a:lvl2pPr>
      <a:lvl3pPr algn="l" rtl="0" eaLnBrk="0" fontAlgn="base" hangingPunct="0">
        <a:spcBef>
          <a:spcPct val="0"/>
        </a:spcBef>
        <a:spcAft>
          <a:spcPct val="0"/>
        </a:spcAft>
        <a:defRPr sz="3200">
          <a:solidFill>
            <a:srgbClr val="4D3069"/>
          </a:solidFill>
          <a:latin typeface="Arial" charset="0"/>
        </a:defRPr>
      </a:lvl3pPr>
      <a:lvl4pPr algn="l" rtl="0" eaLnBrk="0" fontAlgn="base" hangingPunct="0">
        <a:spcBef>
          <a:spcPct val="0"/>
        </a:spcBef>
        <a:spcAft>
          <a:spcPct val="0"/>
        </a:spcAft>
        <a:defRPr sz="3200">
          <a:solidFill>
            <a:srgbClr val="4D3069"/>
          </a:solidFill>
          <a:latin typeface="Arial" charset="0"/>
        </a:defRPr>
      </a:lvl4pPr>
      <a:lvl5pPr algn="l" rtl="0" eaLnBrk="0" fontAlgn="base" hangingPunct="0">
        <a:spcBef>
          <a:spcPct val="0"/>
        </a:spcBef>
        <a:spcAft>
          <a:spcPct val="0"/>
        </a:spcAft>
        <a:defRPr sz="3200">
          <a:solidFill>
            <a:srgbClr val="4D3069"/>
          </a:solidFill>
          <a:latin typeface="Arial" charset="0"/>
        </a:defRPr>
      </a:lvl5pPr>
      <a:lvl6pPr marL="457200" algn="l" rtl="0" fontAlgn="base">
        <a:spcBef>
          <a:spcPct val="0"/>
        </a:spcBef>
        <a:spcAft>
          <a:spcPct val="0"/>
        </a:spcAft>
        <a:defRPr sz="3200">
          <a:solidFill>
            <a:srgbClr val="4D3069"/>
          </a:solidFill>
          <a:latin typeface="Arial" charset="0"/>
        </a:defRPr>
      </a:lvl6pPr>
      <a:lvl7pPr marL="914400" algn="l" rtl="0" fontAlgn="base">
        <a:spcBef>
          <a:spcPct val="0"/>
        </a:spcBef>
        <a:spcAft>
          <a:spcPct val="0"/>
        </a:spcAft>
        <a:defRPr sz="3200">
          <a:solidFill>
            <a:srgbClr val="4D3069"/>
          </a:solidFill>
          <a:latin typeface="Arial" charset="0"/>
        </a:defRPr>
      </a:lvl7pPr>
      <a:lvl8pPr marL="1371600" algn="l" rtl="0" fontAlgn="base">
        <a:spcBef>
          <a:spcPct val="0"/>
        </a:spcBef>
        <a:spcAft>
          <a:spcPct val="0"/>
        </a:spcAft>
        <a:defRPr sz="3200">
          <a:solidFill>
            <a:srgbClr val="4D3069"/>
          </a:solidFill>
          <a:latin typeface="Arial" charset="0"/>
        </a:defRPr>
      </a:lvl8pPr>
      <a:lvl9pPr marL="1828800" algn="l" rtl="0" fontAlgn="base">
        <a:spcBef>
          <a:spcPct val="0"/>
        </a:spcBef>
        <a:spcAft>
          <a:spcPct val="0"/>
        </a:spcAft>
        <a:defRPr sz="3200">
          <a:solidFill>
            <a:srgbClr val="4D3069"/>
          </a:solidFill>
          <a:latin typeface="Arial" charset="0"/>
        </a:defRPr>
      </a:lvl9pPr>
    </p:titleStyle>
    <p:bodyStyle>
      <a:lvl1pPr marL="342900" indent="-342900" algn="l" rtl="0" eaLnBrk="0" fontAlgn="base" hangingPunct="0">
        <a:spcBef>
          <a:spcPct val="20000"/>
        </a:spcBef>
        <a:spcAft>
          <a:spcPct val="0"/>
        </a:spcAft>
        <a:buChar char="•"/>
        <a:defRPr sz="2800">
          <a:solidFill>
            <a:srgbClr val="4D3069"/>
          </a:solidFill>
          <a:latin typeface="+mn-lt"/>
          <a:ea typeface="+mn-ea"/>
          <a:cs typeface="+mn-cs"/>
        </a:defRPr>
      </a:lvl1pPr>
      <a:lvl2pPr marL="742950" indent="-285750" algn="l" rtl="0" eaLnBrk="0" fontAlgn="base" hangingPunct="0">
        <a:spcBef>
          <a:spcPct val="20000"/>
        </a:spcBef>
        <a:spcAft>
          <a:spcPct val="0"/>
        </a:spcAft>
        <a:buChar char="–"/>
        <a:defRPr sz="2400">
          <a:solidFill>
            <a:srgbClr val="4D3069"/>
          </a:solidFill>
          <a:latin typeface="+mn-lt"/>
        </a:defRPr>
      </a:lvl2pPr>
      <a:lvl3pPr marL="1143000" indent="-228600" algn="l" rtl="0" eaLnBrk="0" fontAlgn="base" hangingPunct="0">
        <a:spcBef>
          <a:spcPct val="20000"/>
        </a:spcBef>
        <a:spcAft>
          <a:spcPct val="0"/>
        </a:spcAft>
        <a:buChar char="•"/>
        <a:defRPr sz="2000">
          <a:solidFill>
            <a:srgbClr val="4D3069"/>
          </a:solidFill>
          <a:latin typeface="+mn-lt"/>
        </a:defRPr>
      </a:lvl3pPr>
      <a:lvl4pPr marL="1600200" indent="-228600" algn="l" rtl="0" eaLnBrk="0" fontAlgn="base" hangingPunct="0">
        <a:spcBef>
          <a:spcPct val="20000"/>
        </a:spcBef>
        <a:spcAft>
          <a:spcPct val="0"/>
        </a:spcAft>
        <a:buChar char="–"/>
        <a:defRPr>
          <a:solidFill>
            <a:srgbClr val="4D3069"/>
          </a:solidFill>
          <a:latin typeface="+mn-lt"/>
        </a:defRPr>
      </a:lvl4pPr>
      <a:lvl5pPr marL="2057400" indent="-228600" algn="l" rtl="0" eaLnBrk="0" fontAlgn="base" hangingPunct="0">
        <a:spcBef>
          <a:spcPct val="20000"/>
        </a:spcBef>
        <a:spcAft>
          <a:spcPct val="0"/>
        </a:spcAft>
        <a:buChar char="»"/>
        <a:defRPr sz="1600">
          <a:solidFill>
            <a:srgbClr val="4D3069"/>
          </a:solidFill>
          <a:latin typeface="+mn-lt"/>
        </a:defRPr>
      </a:lvl5pPr>
      <a:lvl6pPr marL="2514600" indent="-228600" algn="l" rtl="0" fontAlgn="base">
        <a:spcBef>
          <a:spcPct val="20000"/>
        </a:spcBef>
        <a:spcAft>
          <a:spcPct val="0"/>
        </a:spcAft>
        <a:buChar char="»"/>
        <a:defRPr sz="1600">
          <a:solidFill>
            <a:srgbClr val="4D3069"/>
          </a:solidFill>
          <a:latin typeface="+mn-lt"/>
        </a:defRPr>
      </a:lvl6pPr>
      <a:lvl7pPr marL="2971800" indent="-228600" algn="l" rtl="0" fontAlgn="base">
        <a:spcBef>
          <a:spcPct val="20000"/>
        </a:spcBef>
        <a:spcAft>
          <a:spcPct val="0"/>
        </a:spcAft>
        <a:buChar char="»"/>
        <a:defRPr sz="1600">
          <a:solidFill>
            <a:srgbClr val="4D3069"/>
          </a:solidFill>
          <a:latin typeface="+mn-lt"/>
        </a:defRPr>
      </a:lvl7pPr>
      <a:lvl8pPr marL="3429000" indent="-228600" algn="l" rtl="0" fontAlgn="base">
        <a:spcBef>
          <a:spcPct val="20000"/>
        </a:spcBef>
        <a:spcAft>
          <a:spcPct val="0"/>
        </a:spcAft>
        <a:buChar char="»"/>
        <a:defRPr sz="1600">
          <a:solidFill>
            <a:srgbClr val="4D3069"/>
          </a:solidFill>
          <a:latin typeface="+mn-lt"/>
        </a:defRPr>
      </a:lvl8pPr>
      <a:lvl9pPr marL="3886200" indent="-228600" algn="l" rtl="0" fontAlgn="base">
        <a:spcBef>
          <a:spcPct val="20000"/>
        </a:spcBef>
        <a:spcAft>
          <a:spcPct val="0"/>
        </a:spcAft>
        <a:buChar char="»"/>
        <a:defRPr sz="1600">
          <a:solidFill>
            <a:srgbClr val="4D306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5900738"/>
            <a:ext cx="9144000" cy="9572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15" name="Picture 5" descr="logo.png"/>
          <p:cNvPicPr>
            <a:picLocks noChangeAspect="1"/>
          </p:cNvPicPr>
          <p:nvPr userDrawn="1"/>
        </p:nvPicPr>
        <p:blipFill>
          <a:blip r:embed="rId2"/>
          <a:srcRect/>
          <a:stretch>
            <a:fillRect/>
          </a:stretch>
        </p:blipFill>
        <p:spPr bwMode="auto">
          <a:xfrm>
            <a:off x="0" y="6011863"/>
            <a:ext cx="2768600" cy="846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p:fade thruBlk="1"/>
  </p:transition>
  <p:timing>
    <p:tnLst>
      <p:par>
        <p:cTn id="1" dur="indefinite" restart="never" nodeType="tmRoot"/>
      </p:par>
    </p:tnLst>
  </p:timing>
  <p:txStyles>
    <p:titleStyle>
      <a:lvl1pPr algn="l" defTabSz="457200" rtl="0" eaLnBrk="0" fontAlgn="base" hangingPunct="0">
        <a:spcBef>
          <a:spcPct val="0"/>
        </a:spcBef>
        <a:spcAft>
          <a:spcPct val="0"/>
        </a:spcAft>
        <a:defRPr sz="2800" b="1" kern="1200">
          <a:solidFill>
            <a:schemeClr val="bg1"/>
          </a:solidFill>
          <a:latin typeface="Arial"/>
          <a:ea typeface="+mj-ea"/>
          <a:cs typeface="Arial"/>
        </a:defRPr>
      </a:lvl1pPr>
      <a:lvl2pPr algn="l" defTabSz="457200" rtl="0" eaLnBrk="0" fontAlgn="base" hangingPunct="0">
        <a:spcBef>
          <a:spcPct val="0"/>
        </a:spcBef>
        <a:spcAft>
          <a:spcPct val="0"/>
        </a:spcAft>
        <a:defRPr sz="2800" b="1">
          <a:solidFill>
            <a:schemeClr val="bg1"/>
          </a:solidFill>
          <a:latin typeface="Arial" charset="0"/>
          <a:cs typeface="Arial" charset="0"/>
        </a:defRPr>
      </a:lvl2pPr>
      <a:lvl3pPr algn="l" defTabSz="457200" rtl="0" eaLnBrk="0" fontAlgn="base" hangingPunct="0">
        <a:spcBef>
          <a:spcPct val="0"/>
        </a:spcBef>
        <a:spcAft>
          <a:spcPct val="0"/>
        </a:spcAft>
        <a:defRPr sz="2800" b="1">
          <a:solidFill>
            <a:schemeClr val="bg1"/>
          </a:solidFill>
          <a:latin typeface="Arial" charset="0"/>
          <a:cs typeface="Arial" charset="0"/>
        </a:defRPr>
      </a:lvl3pPr>
      <a:lvl4pPr algn="l" defTabSz="457200" rtl="0" eaLnBrk="0" fontAlgn="base" hangingPunct="0">
        <a:spcBef>
          <a:spcPct val="0"/>
        </a:spcBef>
        <a:spcAft>
          <a:spcPct val="0"/>
        </a:spcAft>
        <a:defRPr sz="2800" b="1">
          <a:solidFill>
            <a:schemeClr val="bg1"/>
          </a:solidFill>
          <a:latin typeface="Arial" charset="0"/>
          <a:cs typeface="Arial" charset="0"/>
        </a:defRPr>
      </a:lvl4pPr>
      <a:lvl5pPr algn="l" defTabSz="457200" rtl="0" eaLnBrk="0" fontAlgn="base" hangingPunct="0">
        <a:spcBef>
          <a:spcPct val="0"/>
        </a:spcBef>
        <a:spcAft>
          <a:spcPct val="0"/>
        </a:spcAft>
        <a:defRPr sz="2800" b="1">
          <a:solidFill>
            <a:schemeClr val="bg1"/>
          </a:solidFill>
          <a:latin typeface="Arial" charset="0"/>
          <a:cs typeface="Arial" charset="0"/>
        </a:defRPr>
      </a:lvl5pPr>
      <a:lvl6pPr marL="457200" algn="l" defTabSz="457200" rtl="0" fontAlgn="base">
        <a:spcBef>
          <a:spcPct val="0"/>
        </a:spcBef>
        <a:spcAft>
          <a:spcPct val="0"/>
        </a:spcAft>
        <a:defRPr sz="2800" b="1">
          <a:solidFill>
            <a:schemeClr val="bg1"/>
          </a:solidFill>
          <a:latin typeface="Arial" charset="0"/>
          <a:cs typeface="Arial" charset="0"/>
        </a:defRPr>
      </a:lvl6pPr>
      <a:lvl7pPr marL="914400" algn="l" defTabSz="457200" rtl="0" fontAlgn="base">
        <a:spcBef>
          <a:spcPct val="0"/>
        </a:spcBef>
        <a:spcAft>
          <a:spcPct val="0"/>
        </a:spcAft>
        <a:defRPr sz="2800" b="1">
          <a:solidFill>
            <a:schemeClr val="bg1"/>
          </a:solidFill>
          <a:latin typeface="Arial" charset="0"/>
          <a:cs typeface="Arial" charset="0"/>
        </a:defRPr>
      </a:lvl7pPr>
      <a:lvl8pPr marL="1371600" algn="l" defTabSz="457200" rtl="0" fontAlgn="base">
        <a:spcBef>
          <a:spcPct val="0"/>
        </a:spcBef>
        <a:spcAft>
          <a:spcPct val="0"/>
        </a:spcAft>
        <a:defRPr sz="2800" b="1">
          <a:solidFill>
            <a:schemeClr val="bg1"/>
          </a:solidFill>
          <a:latin typeface="Arial" charset="0"/>
          <a:cs typeface="Arial" charset="0"/>
        </a:defRPr>
      </a:lvl8pPr>
      <a:lvl9pPr marL="1828800" algn="l" defTabSz="457200" rtl="0" fontAlgn="base">
        <a:spcBef>
          <a:spcPct val="0"/>
        </a:spcBef>
        <a:spcAft>
          <a:spcPct val="0"/>
        </a:spcAft>
        <a:defRPr sz="2800" b="1">
          <a:solidFill>
            <a:schemeClr val="bg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66A6AE31-EA90-4D23-B6EE-742F2494B78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belder@rics.org"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belder@ric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16.jpeg"/><Relationship Id="rId1" Type="http://schemas.openxmlformats.org/officeDocument/2006/relationships/slideLayout" Target="../slideLayouts/slideLayout18.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belder@rics.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belder@ric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belder@rics.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C:\Users\RStokes\AppData\Local\Microsoft\Windows\Temporary Internet Files\Content.IE5\GYX49PZA\iStock_000021279527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190" y="0"/>
            <a:ext cx="9144000" cy="2852936"/>
          </a:xfrm>
          <a:prstGeom prst="rect">
            <a:avLst/>
          </a:prstGeom>
          <a:gradFill flip="none" rotWithShape="1">
            <a:gsLst>
              <a:gs pos="11000">
                <a:srgbClr val="FFFFFF">
                  <a:lumMod val="94000"/>
                  <a:lumOff val="6000"/>
                  <a:alpha val="0"/>
                </a:srgbClr>
              </a:gs>
              <a:gs pos="79000">
                <a:srgbClr val="FFFFFF">
                  <a:alpha val="94000"/>
                </a:srgbClr>
              </a:gs>
              <a:gs pos="49000">
                <a:schemeClr val="bg1">
                  <a:alpha val="5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0" y="12358"/>
            <a:ext cx="9144000" cy="905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51" name="Rectangle 4"/>
          <p:cNvSpPr>
            <a:spLocks noGrp="1" noChangeArrowheads="1"/>
          </p:cNvSpPr>
          <p:nvPr>
            <p:ph type="title"/>
          </p:nvPr>
        </p:nvSpPr>
        <p:spPr>
          <a:xfrm>
            <a:off x="1" y="96887"/>
            <a:ext cx="9001124" cy="843554"/>
          </a:xfrm>
        </p:spPr>
        <p:txBody>
          <a:bodyPr/>
          <a:lstStyle/>
          <a:p>
            <a:pPr eaLnBrk="1" hangingPunct="1"/>
            <a:r>
              <a:rPr lang="en-US" sz="2800" b="1" i="1" dirty="0" smtClean="0">
                <a:solidFill>
                  <a:schemeClr val="tx1"/>
                </a:solidFill>
              </a:rPr>
              <a:t>International Property Measurement Standards (IPMS)</a:t>
            </a:r>
            <a:endParaRPr lang="en-GB" sz="2800" dirty="0" smtClean="0">
              <a:solidFill>
                <a:schemeClr val="tx1"/>
              </a:solidFill>
              <a:latin typeface="HelveticaNeueLT Std Lt" pitchFamily="34" charset="0"/>
            </a:endParaRPr>
          </a:p>
        </p:txBody>
      </p:sp>
      <p:sp>
        <p:nvSpPr>
          <p:cNvPr id="4" name="Rectangle 3"/>
          <p:cNvSpPr/>
          <p:nvPr/>
        </p:nvSpPr>
        <p:spPr>
          <a:xfrm>
            <a:off x="4257675" y="5754383"/>
            <a:ext cx="4849135" cy="867930"/>
          </a:xfrm>
          <a:prstGeom prst="rect">
            <a:avLst/>
          </a:prstGeom>
        </p:spPr>
        <p:txBody>
          <a:bodyPr wrap="square">
            <a:spAutoFit/>
          </a:bodyPr>
          <a:lstStyle/>
          <a:p>
            <a:pPr>
              <a:lnSpc>
                <a:spcPct val="80000"/>
              </a:lnSpc>
              <a:spcBef>
                <a:spcPct val="20000"/>
              </a:spcBef>
            </a:pPr>
            <a:r>
              <a:rPr lang="en-US" b="1" dirty="0">
                <a:solidFill>
                  <a:schemeClr val="bg1"/>
                </a:solidFill>
              </a:rPr>
              <a:t>Ben Elder</a:t>
            </a:r>
          </a:p>
          <a:p>
            <a:pPr>
              <a:lnSpc>
                <a:spcPct val="80000"/>
              </a:lnSpc>
              <a:spcBef>
                <a:spcPct val="20000"/>
              </a:spcBef>
            </a:pPr>
            <a:r>
              <a:rPr lang="en-US" b="1" dirty="0">
                <a:solidFill>
                  <a:schemeClr val="bg1"/>
                </a:solidFill>
              </a:rPr>
              <a:t>RICS Global Director of Valuation &amp; </a:t>
            </a:r>
            <a:r>
              <a:rPr lang="en-US" b="1" dirty="0" smtClean="0">
                <a:solidFill>
                  <a:schemeClr val="bg1"/>
                </a:solidFill>
              </a:rPr>
              <a:t>EQS</a:t>
            </a:r>
          </a:p>
          <a:p>
            <a:pPr>
              <a:lnSpc>
                <a:spcPct val="80000"/>
              </a:lnSpc>
              <a:spcBef>
                <a:spcPct val="20000"/>
              </a:spcBef>
            </a:pPr>
            <a:r>
              <a:rPr lang="en-US" b="1" dirty="0" smtClean="0">
                <a:solidFill>
                  <a:schemeClr val="bg1"/>
                </a:solidFill>
              </a:rPr>
              <a:t>FIG June 2014 KL Malaysia</a:t>
            </a:r>
            <a:endParaRPr lang="en-US"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Stokes\AppData\Local\Microsoft\Windows\Temporary Internet Files\Content.IE5\VXT3IWE4\iStock_000015614645X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50" y="0"/>
            <a:ext cx="9175550" cy="6093296"/>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p:nvSpPr>
        <p:spPr>
          <a:xfrm>
            <a:off x="551909" y="2716833"/>
            <a:ext cx="7560840" cy="2860050"/>
          </a:xfrm>
          <a:prstGeom prst="triangle">
            <a:avLst>
              <a:gd name="adj" fmla="val 50295"/>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p:nvPr/>
        </p:nvCxnSpPr>
        <p:spPr>
          <a:xfrm>
            <a:off x="1654609" y="4720260"/>
            <a:ext cx="5407348" cy="0"/>
          </a:xfrm>
          <a:prstGeom prst="line">
            <a:avLst/>
          </a:prstGeom>
        </p:spPr>
        <p:style>
          <a:lnRef idx="1">
            <a:schemeClr val="accent4"/>
          </a:lnRef>
          <a:fillRef idx="0">
            <a:schemeClr val="accent4"/>
          </a:fillRef>
          <a:effectRef idx="0">
            <a:schemeClr val="accent4"/>
          </a:effectRef>
          <a:fontRef idx="minor">
            <a:schemeClr val="tx1"/>
          </a:fontRef>
        </p:style>
      </p:cxnSp>
      <p:sp>
        <p:nvSpPr>
          <p:cNvPr id="13" name="Rectangle 12"/>
          <p:cNvSpPr/>
          <p:nvPr/>
        </p:nvSpPr>
        <p:spPr>
          <a:xfrm>
            <a:off x="3927046" y="4874219"/>
            <a:ext cx="859261"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0" dirty="0" smtClean="0">
                <a:latin typeface="HelveticaNeueLT Std Lt" pitchFamily="34" charset="0"/>
              </a:rPr>
              <a:t>IPMS</a:t>
            </a:r>
            <a:endParaRPr lang="en-GB" b="0" dirty="0">
              <a:latin typeface="HelveticaNeueLT Std Lt" pitchFamily="34" charset="0"/>
            </a:endParaRPr>
          </a:p>
        </p:txBody>
      </p:sp>
      <p:sp>
        <p:nvSpPr>
          <p:cNvPr id="14" name="Rectangle 13"/>
          <p:cNvSpPr/>
          <p:nvPr/>
        </p:nvSpPr>
        <p:spPr>
          <a:xfrm>
            <a:off x="-31550" y="-1"/>
            <a:ext cx="9175550" cy="6058140"/>
          </a:xfrm>
          <a:prstGeom prst="rect">
            <a:avLst/>
          </a:prstGeom>
          <a:gradFill flip="none" rotWithShape="1">
            <a:gsLst>
              <a:gs pos="75000">
                <a:srgbClr val="FFFFFF">
                  <a:lumMod val="94000"/>
                  <a:lumOff val="6000"/>
                  <a:alpha val="70000"/>
                </a:srgbClr>
              </a:gs>
              <a:gs pos="100000">
                <a:srgbClr val="FFFFFF"/>
              </a:gs>
              <a:gs pos="100000">
                <a:schemeClr val="bg1">
                  <a:alpha val="86000"/>
                </a:schemeClr>
              </a:gs>
              <a:gs pos="47000">
                <a:schemeClr val="bg1">
                  <a:alpha val="0"/>
                </a:scheme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dirty="0"/>
          </a:p>
        </p:txBody>
      </p:sp>
      <p:sp>
        <p:nvSpPr>
          <p:cNvPr id="15" name="TextBox 6"/>
          <p:cNvSpPr txBox="1">
            <a:spLocks noChangeArrowheads="1"/>
          </p:cNvSpPr>
          <p:nvPr/>
        </p:nvSpPr>
        <p:spPr bwMode="auto">
          <a:xfrm>
            <a:off x="179388" y="274638"/>
            <a:ext cx="61928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GB" sz="2800" b="0" dirty="0" smtClean="0">
                <a:latin typeface="HelveticaNeueLT Std Lt" pitchFamily="34" charset="0"/>
              </a:rPr>
              <a:t>International Property Measurement Standards are the missing link</a:t>
            </a:r>
            <a:endParaRPr lang="en-GB" sz="2800" b="0" dirty="0">
              <a:latin typeface="HelveticaNeueLT Std Lt" pitchFamily="34" charset="0"/>
            </a:endParaRPr>
          </a:p>
        </p:txBody>
      </p:sp>
      <p:sp>
        <p:nvSpPr>
          <p:cNvPr id="16" name="Rectangle 15"/>
          <p:cNvSpPr/>
          <p:nvPr/>
        </p:nvSpPr>
        <p:spPr>
          <a:xfrm>
            <a:off x="-14340" y="6070496"/>
            <a:ext cx="9158340" cy="78258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2" descr="\\srv-lond-fs01\Corporate_Folder\IPMS\Communications\Marketing\IPMS logos\IPMS-logo (with ur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06" y="6140523"/>
            <a:ext cx="1728596" cy="63841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2883932" y="3679345"/>
            <a:ext cx="3006574" cy="36004"/>
          </a:xfrm>
          <a:prstGeom prst="line">
            <a:avLst/>
          </a:prstGeom>
        </p:spPr>
        <p:style>
          <a:lnRef idx="1">
            <a:schemeClr val="accent4"/>
          </a:lnRef>
          <a:fillRef idx="0">
            <a:schemeClr val="accent4"/>
          </a:fillRef>
          <a:effectRef idx="0">
            <a:schemeClr val="accent4"/>
          </a:effectRef>
          <a:fontRef idx="minor">
            <a:schemeClr val="tx1"/>
          </a:fontRef>
        </p:style>
      </p:cxnSp>
      <p:sp>
        <p:nvSpPr>
          <p:cNvPr id="19" name="Rectangle 18"/>
          <p:cNvSpPr/>
          <p:nvPr/>
        </p:nvSpPr>
        <p:spPr>
          <a:xfrm>
            <a:off x="3891709" y="3046647"/>
            <a:ext cx="905532" cy="5060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0" dirty="0" smtClean="0">
                <a:latin typeface="HelveticaNeueLT Std Lt" pitchFamily="34" charset="0"/>
              </a:rPr>
              <a:t>IFRS</a:t>
            </a:r>
            <a:endParaRPr lang="en-GB" b="0" dirty="0">
              <a:latin typeface="HelveticaNeueLT Std Lt" pitchFamily="34" charset="0"/>
            </a:endParaRPr>
          </a:p>
        </p:txBody>
      </p:sp>
      <p:sp>
        <p:nvSpPr>
          <p:cNvPr id="20" name="Rectangle 19"/>
          <p:cNvSpPr/>
          <p:nvPr/>
        </p:nvSpPr>
        <p:spPr>
          <a:xfrm>
            <a:off x="3889647" y="4058896"/>
            <a:ext cx="895544" cy="4502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0" dirty="0" smtClean="0">
                <a:latin typeface="HelveticaNeueLT Std Lt" pitchFamily="34" charset="0"/>
              </a:rPr>
              <a:t>IVS</a:t>
            </a:r>
            <a:endParaRPr lang="en-GB" b="0" dirty="0">
              <a:latin typeface="HelveticaNeueLT Std Lt" pitchFamily="34" charset="0"/>
            </a:endParaRPr>
          </a:p>
        </p:txBody>
      </p:sp>
      <p:pic>
        <p:nvPicPr>
          <p:cNvPr id="21" name="Picture 20" descr="RICS-PPT Header-strip.jpg"/>
          <p:cNvPicPr>
            <a:picLocks noChangeAspect="1"/>
          </p:cNvPicPr>
          <p:nvPr/>
        </p:nvPicPr>
        <p:blipFill rotWithShape="1">
          <a:blip r:embed="rId5"/>
          <a:srcRect l="80668" t="19688" r="3466" b="23071"/>
          <a:stretch/>
        </p:blipFill>
        <p:spPr>
          <a:xfrm>
            <a:off x="7524328" y="6265642"/>
            <a:ext cx="1495983" cy="392287"/>
          </a:xfrm>
          <a:prstGeom prst="rect">
            <a:avLst/>
          </a:prstGeom>
        </p:spPr>
      </p:pic>
    </p:spTree>
    <p:extLst>
      <p:ext uri="{BB962C8B-B14F-4D97-AF65-F5344CB8AC3E}">
        <p14:creationId xmlns:p14="http://schemas.microsoft.com/office/powerpoint/2010/main" val="768732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0" y="6092825"/>
            <a:ext cx="9144000" cy="765175"/>
          </a:xfrm>
          <a:prstGeom prst="rect">
            <a:avLst/>
          </a:prstGeom>
          <a:solidFill>
            <a:schemeClr val="bg1"/>
          </a:solidFill>
          <a:ln w="9525">
            <a:noFill/>
            <a:miter lim="800000"/>
            <a:headEnd/>
            <a:tailEnd/>
          </a:ln>
        </p:spPr>
        <p:txBody>
          <a:bodyPr wrap="none" anchor="ctr"/>
          <a:lstStyle/>
          <a:p>
            <a:pPr algn="r" eaLnBrk="0" hangingPunct="0"/>
            <a:r>
              <a:rPr lang="pt-BR">
                <a:latin typeface="Arial Rounded MT Bold" pitchFamily="34" charset="0"/>
                <a:hlinkClick r:id="rId2"/>
              </a:rPr>
              <a:t>belder@rics.org</a:t>
            </a:r>
            <a:r>
              <a:rPr lang="pt-BR">
                <a:latin typeface="Arial Rounded MT Bold" pitchFamily="34" charset="0"/>
              </a:rPr>
              <a:t> </a:t>
            </a:r>
            <a:endParaRPr lang="en-US" dirty="0">
              <a:latin typeface="Arial Rounded MT Bold" pitchFamily="34" charset="0"/>
            </a:endParaRPr>
          </a:p>
        </p:txBody>
      </p:sp>
      <p:pic>
        <p:nvPicPr>
          <p:cNvPr id="26627" name="Picture 4" descr="RICS LOGO-PURPLE CMYK (3)"/>
          <p:cNvPicPr>
            <a:picLocks noChangeAspect="1" noChangeArrowheads="1"/>
          </p:cNvPicPr>
          <p:nvPr/>
        </p:nvPicPr>
        <p:blipFill>
          <a:blip r:embed="rId3"/>
          <a:srcRect/>
          <a:stretch>
            <a:fillRect/>
          </a:stretch>
        </p:blipFill>
        <p:spPr bwMode="auto">
          <a:xfrm>
            <a:off x="3851275" y="6165850"/>
            <a:ext cx="1476375" cy="690563"/>
          </a:xfrm>
          <a:prstGeom prst="rect">
            <a:avLst/>
          </a:prstGeom>
          <a:noFill/>
          <a:ln w="9525">
            <a:noFill/>
            <a:miter lim="800000"/>
            <a:headEnd/>
            <a:tailEnd/>
          </a:ln>
        </p:spPr>
      </p:pic>
      <p:sp>
        <p:nvSpPr>
          <p:cNvPr id="26628" name="Text Box 5"/>
          <p:cNvSpPr txBox="1">
            <a:spLocks noChangeArrowheads="1"/>
          </p:cNvSpPr>
          <p:nvPr/>
        </p:nvSpPr>
        <p:spPr bwMode="auto">
          <a:xfrm>
            <a:off x="231775" y="6253163"/>
            <a:ext cx="1687513" cy="366712"/>
          </a:xfrm>
          <a:prstGeom prst="rect">
            <a:avLst/>
          </a:prstGeom>
          <a:noFill/>
          <a:ln w="9525">
            <a:noFill/>
            <a:miter lim="800000"/>
            <a:headEnd/>
            <a:tailEnd/>
          </a:ln>
        </p:spPr>
        <p:txBody>
          <a:bodyPr wrap="none">
            <a:spAutoFit/>
          </a:bodyPr>
          <a:lstStyle/>
          <a:p>
            <a:pPr eaLnBrk="0" hangingPunct="0"/>
            <a:r>
              <a:rPr lang="pt-BR">
                <a:latin typeface="Arial Rounded MT Bold" pitchFamily="34" charset="0"/>
              </a:rPr>
              <a:t>www.rics.org</a:t>
            </a:r>
            <a:endParaRPr lang="en-US" dirty="0">
              <a:latin typeface="Arial Rounded MT Bold" pitchFamily="34" charset="0"/>
            </a:endParaRPr>
          </a:p>
        </p:txBody>
      </p:sp>
      <p:pic>
        <p:nvPicPr>
          <p:cNvPr id="9" name="Picture 2" descr="oldyoung"/>
          <p:cNvPicPr>
            <a:picLocks noChangeAspect="1" noChangeArrowheads="1"/>
          </p:cNvPicPr>
          <p:nvPr/>
        </p:nvPicPr>
        <p:blipFill>
          <a:blip r:embed="rId4"/>
          <a:srcRect/>
          <a:stretch>
            <a:fillRect/>
          </a:stretch>
        </p:blipFill>
        <p:spPr bwMode="auto">
          <a:xfrm>
            <a:off x="2867025" y="1714500"/>
            <a:ext cx="3409950" cy="3981450"/>
          </a:xfrm>
          <a:prstGeom prst="rect">
            <a:avLst/>
          </a:prstGeom>
          <a:noFill/>
          <a:ln w="9525">
            <a:noFill/>
            <a:miter lim="800000"/>
            <a:headEnd/>
            <a:tailEnd/>
          </a:ln>
        </p:spPr>
      </p:pic>
      <p:sp>
        <p:nvSpPr>
          <p:cNvPr id="10" name="Text Box 3"/>
          <p:cNvSpPr txBox="1">
            <a:spLocks noChangeArrowheads="1"/>
          </p:cNvSpPr>
          <p:nvPr/>
        </p:nvSpPr>
        <p:spPr bwMode="auto">
          <a:xfrm>
            <a:off x="2484438" y="1125538"/>
            <a:ext cx="6019800" cy="584775"/>
          </a:xfrm>
          <a:prstGeom prst="rect">
            <a:avLst/>
          </a:prstGeom>
          <a:noFill/>
          <a:ln w="9525">
            <a:noFill/>
            <a:miter lim="800000"/>
            <a:headEnd/>
            <a:tailEnd/>
          </a:ln>
        </p:spPr>
        <p:txBody>
          <a:bodyPr>
            <a:spAutoFit/>
          </a:bodyPr>
          <a:lstStyle/>
          <a:p>
            <a:pPr defTabSz="914400" eaLnBrk="0" hangingPunct="0"/>
            <a:r>
              <a:rPr lang="en-GB" sz="3200" dirty="0">
                <a:solidFill>
                  <a:srgbClr val="4D3069"/>
                </a:solidFill>
                <a:latin typeface="+mj-lt"/>
                <a:ea typeface="+mj-ea"/>
                <a:cs typeface="+mj-cs"/>
              </a:rPr>
              <a:t>What do you see?</a:t>
            </a:r>
          </a:p>
        </p:txBody>
      </p:sp>
    </p:spTree>
    <p:extLst>
      <p:ext uri="{BB962C8B-B14F-4D97-AF65-F5344CB8AC3E}">
        <p14:creationId xmlns:p14="http://schemas.microsoft.com/office/powerpoint/2010/main" val="1517775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74662" y="1282867"/>
            <a:ext cx="8229600" cy="1143000"/>
          </a:xfrm>
        </p:spPr>
        <p:txBody>
          <a:bodyPr/>
          <a:lstStyle/>
          <a:p>
            <a:pPr algn="ctr"/>
            <a:r>
              <a:rPr lang="en-GB" dirty="0"/>
              <a:t>Thank you for listening</a:t>
            </a:r>
            <a:endParaRPr lang="en-GB" b="1" i="1" dirty="0" smtClean="0">
              <a:solidFill>
                <a:schemeClr val="tx1"/>
              </a:solidFill>
            </a:endParaRPr>
          </a:p>
        </p:txBody>
      </p:sp>
      <p:sp>
        <p:nvSpPr>
          <p:cNvPr id="24578" name="Rectangle 3"/>
          <p:cNvSpPr>
            <a:spLocks noChangeArrowheads="1"/>
          </p:cNvSpPr>
          <p:nvPr/>
        </p:nvSpPr>
        <p:spPr bwMode="auto">
          <a:xfrm>
            <a:off x="0" y="6092825"/>
            <a:ext cx="9144000" cy="765175"/>
          </a:xfrm>
          <a:prstGeom prst="rect">
            <a:avLst/>
          </a:prstGeom>
          <a:solidFill>
            <a:schemeClr val="bg1"/>
          </a:solidFill>
          <a:ln w="9525">
            <a:noFill/>
            <a:miter lim="800000"/>
            <a:headEnd/>
            <a:tailEnd/>
          </a:ln>
        </p:spPr>
        <p:txBody>
          <a:bodyPr wrap="none" anchor="ctr"/>
          <a:lstStyle/>
          <a:p>
            <a:pPr algn="r" eaLnBrk="0" hangingPunct="0"/>
            <a:r>
              <a:rPr lang="pt-BR">
                <a:latin typeface="Arial Rounded MT Bold" pitchFamily="34" charset="0"/>
                <a:hlinkClick r:id="rId2"/>
              </a:rPr>
              <a:t>belder@rics.org</a:t>
            </a:r>
            <a:r>
              <a:rPr lang="pt-BR">
                <a:latin typeface="Arial Rounded MT Bold" pitchFamily="34" charset="0"/>
              </a:rPr>
              <a:t> </a:t>
            </a:r>
            <a:endParaRPr lang="en-US" dirty="0">
              <a:latin typeface="Arial Rounded MT Bold" pitchFamily="34" charset="0"/>
            </a:endParaRPr>
          </a:p>
        </p:txBody>
      </p:sp>
      <p:pic>
        <p:nvPicPr>
          <p:cNvPr id="24579" name="Picture 4" descr="RICS LOGO-PURPLE CMYK (3)"/>
          <p:cNvPicPr>
            <a:picLocks noChangeAspect="1" noChangeArrowheads="1"/>
          </p:cNvPicPr>
          <p:nvPr/>
        </p:nvPicPr>
        <p:blipFill>
          <a:blip r:embed="rId3"/>
          <a:srcRect/>
          <a:stretch>
            <a:fillRect/>
          </a:stretch>
        </p:blipFill>
        <p:spPr bwMode="auto">
          <a:xfrm>
            <a:off x="3851275" y="6165850"/>
            <a:ext cx="1476375" cy="690563"/>
          </a:xfrm>
          <a:prstGeom prst="rect">
            <a:avLst/>
          </a:prstGeom>
          <a:noFill/>
          <a:ln w="9525">
            <a:noFill/>
            <a:miter lim="800000"/>
            <a:headEnd/>
            <a:tailEnd/>
          </a:ln>
        </p:spPr>
      </p:pic>
      <p:sp>
        <p:nvSpPr>
          <p:cNvPr id="24580" name="Text Box 5"/>
          <p:cNvSpPr txBox="1">
            <a:spLocks noChangeArrowheads="1"/>
          </p:cNvSpPr>
          <p:nvPr/>
        </p:nvSpPr>
        <p:spPr bwMode="auto">
          <a:xfrm>
            <a:off x="231775" y="6253163"/>
            <a:ext cx="1687513" cy="366712"/>
          </a:xfrm>
          <a:prstGeom prst="rect">
            <a:avLst/>
          </a:prstGeom>
          <a:noFill/>
          <a:ln w="9525">
            <a:noFill/>
            <a:miter lim="800000"/>
            <a:headEnd/>
            <a:tailEnd/>
          </a:ln>
        </p:spPr>
        <p:txBody>
          <a:bodyPr wrap="none">
            <a:spAutoFit/>
          </a:bodyPr>
          <a:lstStyle/>
          <a:p>
            <a:pPr eaLnBrk="0" hangingPunct="0"/>
            <a:r>
              <a:rPr lang="pt-BR" dirty="0">
                <a:latin typeface="Arial Rounded MT Bold" pitchFamily="34" charset="0"/>
              </a:rPr>
              <a:t>www.rics.org</a:t>
            </a:r>
            <a:endParaRPr lang="en-US" dirty="0">
              <a:latin typeface="Arial Rounded MT Bold" pitchFamily="34" charset="0"/>
            </a:endParaRPr>
          </a:p>
        </p:txBody>
      </p:sp>
      <p:sp>
        <p:nvSpPr>
          <p:cNvPr id="24581" name="Rectangle 6"/>
          <p:cNvSpPr>
            <a:spLocks noGrp="1" noChangeArrowheads="1"/>
          </p:cNvSpPr>
          <p:nvPr>
            <p:ph type="body" idx="1"/>
          </p:nvPr>
        </p:nvSpPr>
        <p:spPr>
          <a:xfrm>
            <a:off x="474662" y="3147396"/>
            <a:ext cx="8229600" cy="1697559"/>
          </a:xfrm>
        </p:spPr>
        <p:txBody>
          <a:bodyPr/>
          <a:lstStyle/>
          <a:p>
            <a:pPr marL="0" indent="0" algn="ctr">
              <a:buNone/>
            </a:pPr>
            <a:r>
              <a:rPr lang="en-GB" sz="3200" dirty="0"/>
              <a:t>Ben Elder</a:t>
            </a:r>
          </a:p>
          <a:p>
            <a:pPr marL="0" indent="0" algn="ctr">
              <a:buNone/>
            </a:pPr>
            <a:r>
              <a:rPr lang="en-GB" sz="3200" dirty="0"/>
              <a:t>RICS Global Director of Valuation &amp; EQS</a:t>
            </a:r>
          </a:p>
        </p:txBody>
      </p:sp>
    </p:spTree>
    <p:extLst>
      <p:ext uri="{BB962C8B-B14F-4D97-AF65-F5344CB8AC3E}">
        <p14:creationId xmlns:p14="http://schemas.microsoft.com/office/powerpoint/2010/main" val="1561582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133" y="4801351"/>
            <a:ext cx="18367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bom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2955" y="2369697"/>
            <a:ext cx="15811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FIG-logo-160CA95E5C-seeklogo"/>
          <p:cNvPicPr>
            <a:picLocks noChangeAspect="1" noChangeArrowheads="1"/>
          </p:cNvPicPr>
          <p:nvPr/>
        </p:nvPicPr>
        <p:blipFill>
          <a:blip r:embed="rId5">
            <a:extLst>
              <a:ext uri="{28A0092B-C50C-407E-A947-70E740481C1C}">
                <a14:useLocalDpi xmlns:a14="http://schemas.microsoft.com/office/drawing/2010/main" val="0"/>
              </a:ext>
            </a:extLst>
          </a:blip>
          <a:srcRect t="20073"/>
          <a:stretch>
            <a:fillRect/>
          </a:stretch>
        </p:blipFill>
        <p:spPr bwMode="auto">
          <a:xfrm>
            <a:off x="5736249" y="4764932"/>
            <a:ext cx="993205" cy="62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Appraisal-Institute-2011"/>
          <p:cNvPicPr>
            <a:picLocks noChangeAspect="1" noChangeArrowheads="1"/>
          </p:cNvPicPr>
          <p:nvPr/>
        </p:nvPicPr>
        <p:blipFill>
          <a:blip r:embed="rId6">
            <a:extLst>
              <a:ext uri="{28A0092B-C50C-407E-A947-70E740481C1C}">
                <a14:useLocalDpi xmlns:a14="http://schemas.microsoft.com/office/drawing/2010/main" val="0"/>
              </a:ext>
            </a:extLst>
          </a:blip>
          <a:srcRect b="27333"/>
          <a:stretch>
            <a:fillRect/>
          </a:stretch>
        </p:blipFill>
        <p:spPr bwMode="auto">
          <a:xfrm>
            <a:off x="5247289" y="382816"/>
            <a:ext cx="1767510" cy="65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365px-International_Monetary_Fund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8707" y="4666232"/>
            <a:ext cx="93821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ara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5088" y="482841"/>
            <a:ext cx="77311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astm-internation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1613" y="1201993"/>
            <a:ext cx="935976"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cl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5602" y="2428875"/>
            <a:ext cx="917249" cy="90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3" descr="Cas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18664" y="1980406"/>
            <a:ext cx="71437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4" descr="2109825_300"/>
          <p:cNvPicPr>
            <a:picLocks noChangeAspect="1" noChangeArrowheads="1"/>
          </p:cNvPicPr>
          <p:nvPr/>
        </p:nvPicPr>
        <p:blipFill>
          <a:blip r:embed="rId12">
            <a:extLst>
              <a:ext uri="{28A0092B-C50C-407E-A947-70E740481C1C}">
                <a14:useLocalDpi xmlns:a14="http://schemas.microsoft.com/office/drawing/2010/main" val="0"/>
              </a:ext>
            </a:extLst>
          </a:blip>
          <a:srcRect t="16248" b="23486"/>
          <a:stretch>
            <a:fillRect/>
          </a:stretch>
        </p:blipFill>
        <p:spPr bwMode="auto">
          <a:xfrm>
            <a:off x="3735909" y="3328021"/>
            <a:ext cx="1153319" cy="7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5" descr="FIABCI_in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3712" y="3334586"/>
            <a:ext cx="122078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6" descr="icre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12806" y="3748215"/>
            <a:ext cx="17176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21" descr="8c1fd885-f5fd-481c-9f4f-a527a48260e6"/>
          <p:cNvPicPr>
            <a:picLocks noChangeAspect="1" noChangeArrowheads="1"/>
          </p:cNvPicPr>
          <p:nvPr/>
        </p:nvPicPr>
        <p:blipFill>
          <a:blip r:embed="rId15">
            <a:extLst>
              <a:ext uri="{28A0092B-C50C-407E-A947-70E740481C1C}">
                <a14:useLocalDpi xmlns:a14="http://schemas.microsoft.com/office/drawing/2010/main" val="0"/>
              </a:ext>
            </a:extLst>
          </a:blip>
          <a:srcRect r="34904" b="-5092"/>
          <a:stretch>
            <a:fillRect/>
          </a:stretch>
        </p:blipFill>
        <p:spPr bwMode="auto">
          <a:xfrm>
            <a:off x="3975100" y="1368752"/>
            <a:ext cx="1662113" cy="53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2" name="TextBox 6"/>
          <p:cNvSpPr txBox="1">
            <a:spLocks noChangeArrowheads="1"/>
          </p:cNvSpPr>
          <p:nvPr/>
        </p:nvSpPr>
        <p:spPr bwMode="auto">
          <a:xfrm>
            <a:off x="190500" y="1783449"/>
            <a:ext cx="360838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ts val="600"/>
              </a:spcBef>
              <a:spcAft>
                <a:spcPts val="600"/>
              </a:spcAft>
            </a:pPr>
            <a:endParaRPr lang="en-GB" sz="1000" b="0" dirty="0">
              <a:latin typeface="HelveticaNeueLT Std Lt" pitchFamily="34" charset="0"/>
            </a:endParaRPr>
          </a:p>
          <a:p>
            <a:pPr marL="342900" indent="-342900" eaLnBrk="1" hangingPunct="1">
              <a:spcBef>
                <a:spcPts val="600"/>
              </a:spcBef>
              <a:spcAft>
                <a:spcPts val="600"/>
              </a:spcAft>
              <a:buFont typeface="Wingdings" pitchFamily="2" charset="2"/>
              <a:buChar char="§"/>
            </a:pPr>
            <a:r>
              <a:rPr lang="en-GB" sz="2000" b="0" dirty="0" smtClean="0">
                <a:latin typeface="HelveticaNeueLT Std Lt" pitchFamily="34" charset="0"/>
              </a:rPr>
              <a:t>By the profession; for the profession</a:t>
            </a:r>
          </a:p>
          <a:p>
            <a:pPr marL="342900" indent="-342900" eaLnBrk="1" hangingPunct="1">
              <a:spcBef>
                <a:spcPts val="600"/>
              </a:spcBef>
              <a:spcAft>
                <a:spcPts val="600"/>
              </a:spcAft>
              <a:buFont typeface="Wingdings" pitchFamily="2" charset="2"/>
              <a:buChar char="§"/>
            </a:pPr>
            <a:r>
              <a:rPr lang="en-GB" sz="2000" b="0" dirty="0" smtClean="0">
                <a:latin typeface="HelveticaNeueLT Std Lt" pitchFamily="34" charset="0"/>
              </a:rPr>
              <a:t>Professional members in more than 150 countries</a:t>
            </a:r>
          </a:p>
          <a:p>
            <a:pPr marL="342900" indent="-342900" eaLnBrk="1" hangingPunct="1">
              <a:spcBef>
                <a:spcPts val="600"/>
              </a:spcBef>
              <a:spcAft>
                <a:spcPts val="600"/>
              </a:spcAft>
              <a:buFont typeface="Wingdings" pitchFamily="2" charset="2"/>
              <a:buChar char="§"/>
            </a:pPr>
            <a:r>
              <a:rPr lang="en-GB" sz="2000" b="0" dirty="0" smtClean="0">
                <a:latin typeface="HelveticaNeueLT Std Lt" pitchFamily="34" charset="0"/>
              </a:rPr>
              <a:t>Public interest mandate</a:t>
            </a:r>
          </a:p>
          <a:p>
            <a:pPr marL="342900" indent="-342900" eaLnBrk="1" hangingPunct="1">
              <a:spcBef>
                <a:spcPts val="600"/>
              </a:spcBef>
              <a:spcAft>
                <a:spcPts val="600"/>
              </a:spcAft>
              <a:buFont typeface="Wingdings" pitchFamily="2" charset="2"/>
              <a:buChar char="§"/>
            </a:pPr>
            <a:r>
              <a:rPr lang="en-GB" sz="2000" b="0" dirty="0" smtClean="0">
                <a:latin typeface="HelveticaNeueLT Std Lt" pitchFamily="34" charset="0"/>
              </a:rPr>
              <a:t>Nominated Standards Setting Committee</a:t>
            </a:r>
          </a:p>
          <a:p>
            <a:pPr marL="342900" indent="-342900" eaLnBrk="1" hangingPunct="1">
              <a:spcBef>
                <a:spcPts val="600"/>
              </a:spcBef>
              <a:spcAft>
                <a:spcPts val="600"/>
              </a:spcAft>
              <a:buFont typeface="Wingdings" pitchFamily="2" charset="2"/>
              <a:buChar char="§"/>
            </a:pPr>
            <a:r>
              <a:rPr lang="en-GB" sz="2000" b="0" dirty="0" smtClean="0">
                <a:latin typeface="HelveticaNeueLT Std Lt" pitchFamily="34" charset="0"/>
              </a:rPr>
              <a:t>Guardians of IPMS</a:t>
            </a:r>
            <a:endParaRPr lang="en-GB" sz="2000" b="0" dirty="0">
              <a:latin typeface="HelveticaNeueLT Std Lt" pitchFamily="34" charset="0"/>
            </a:endParaRPr>
          </a:p>
        </p:txBody>
      </p:sp>
      <p:sp>
        <p:nvSpPr>
          <p:cNvPr id="20503" name="TextBox 6"/>
          <p:cNvSpPr txBox="1">
            <a:spLocks noChangeArrowheads="1"/>
          </p:cNvSpPr>
          <p:nvPr/>
        </p:nvSpPr>
        <p:spPr bwMode="auto">
          <a:xfrm>
            <a:off x="133350" y="384597"/>
            <a:ext cx="3744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ts val="600"/>
              </a:spcBef>
              <a:spcAft>
                <a:spcPts val="600"/>
              </a:spcAft>
            </a:pPr>
            <a:r>
              <a:rPr lang="en-GB" sz="2400" dirty="0">
                <a:latin typeface="HelveticaNeueLT Std Lt" pitchFamily="34" charset="0"/>
              </a:rPr>
              <a:t>International Property Measurement </a:t>
            </a:r>
            <a:r>
              <a:rPr lang="en-GB" sz="2400" dirty="0" smtClean="0">
                <a:latin typeface="HelveticaNeueLT Std Lt" pitchFamily="34" charset="0"/>
              </a:rPr>
              <a:t>Standards </a:t>
            </a:r>
            <a:r>
              <a:rPr lang="en-GB" sz="2400" dirty="0">
                <a:latin typeface="HelveticaNeueLT Std Lt" pitchFamily="34" charset="0"/>
              </a:rPr>
              <a:t>Coalition (IPMSC):</a:t>
            </a:r>
            <a:endParaRPr lang="en-GB" sz="2400" b="0" dirty="0">
              <a:latin typeface="HelveticaNeueLT Std Lt" pitchFamily="34" charset="0"/>
            </a:endParaRPr>
          </a:p>
        </p:txBody>
      </p:sp>
      <p:sp>
        <p:nvSpPr>
          <p:cNvPr id="25" name="Rectangle 24"/>
          <p:cNvSpPr/>
          <p:nvPr/>
        </p:nvSpPr>
        <p:spPr>
          <a:xfrm>
            <a:off x="-14340" y="6070496"/>
            <a:ext cx="9158340" cy="78258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 descr="\\srv-lond-fs01\Corporate_Folder\IPMS\Communications\Marketing\IPMS logos\IPMS-logo (with url).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806" y="6140523"/>
            <a:ext cx="1728596" cy="63841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RICS-PPT Header-strip.jpg"/>
          <p:cNvPicPr>
            <a:picLocks noChangeAspect="1"/>
          </p:cNvPicPr>
          <p:nvPr/>
        </p:nvPicPr>
        <p:blipFill rotWithShape="1">
          <a:blip r:embed="rId17"/>
          <a:srcRect l="80668" t="19688" r="3466" b="23071"/>
          <a:stretch/>
        </p:blipFill>
        <p:spPr>
          <a:xfrm>
            <a:off x="7524328" y="6265642"/>
            <a:ext cx="1495983" cy="3922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8109" b="9472"/>
          <a:stretch/>
        </p:blipFill>
        <p:spPr bwMode="auto">
          <a:xfrm>
            <a:off x="12357" y="4077072"/>
            <a:ext cx="9144000" cy="198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4340" y="6070496"/>
            <a:ext cx="9158340" cy="78258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2" descr="\\srv-lond-fs01\Corporate_Folder\IPMS\Communications\Marketing\IPMS logos\IPMS-logo (with ur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06" y="6140523"/>
            <a:ext cx="1728596" cy="6384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RICS-PPT Header-strip.jpg"/>
          <p:cNvPicPr>
            <a:picLocks noChangeAspect="1"/>
          </p:cNvPicPr>
          <p:nvPr/>
        </p:nvPicPr>
        <p:blipFill rotWithShape="1">
          <a:blip r:embed="rId6"/>
          <a:srcRect l="80668" t="19688" r="3466" b="23071"/>
          <a:stretch/>
        </p:blipFill>
        <p:spPr>
          <a:xfrm>
            <a:off x="7524328" y="6265642"/>
            <a:ext cx="1495983" cy="392287"/>
          </a:xfrm>
          <a:prstGeom prst="rect">
            <a:avLst/>
          </a:prstGeom>
        </p:spPr>
      </p:pic>
    </p:spTree>
    <p:extLst>
      <p:ext uri="{BB962C8B-B14F-4D97-AF65-F5344CB8AC3E}">
        <p14:creationId xmlns:p14="http://schemas.microsoft.com/office/powerpoint/2010/main" val="2009841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12368-46331-128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5842" name="Rectangle 2"/>
          <p:cNvSpPr>
            <a:spLocks/>
          </p:cNvSpPr>
          <p:nvPr/>
        </p:nvSpPr>
        <p:spPr bwMode="auto">
          <a:xfrm>
            <a:off x="0" y="0"/>
            <a:ext cx="9143999" cy="985652"/>
          </a:xfrm>
          <a:prstGeom prst="rect">
            <a:avLst/>
          </a:prstGeom>
          <a:solidFill>
            <a:srgbClr val="EAEAEA"/>
          </a:solidFill>
          <a:ln w="9525">
            <a:solidFill>
              <a:srgbClr val="000000"/>
            </a:solidFill>
            <a:miter lim="800000"/>
            <a:headEnd/>
            <a:tailEnd/>
          </a:ln>
        </p:spPr>
        <p:txBody>
          <a:bodyPr lIns="28796" tIns="49897" rIns="28796" bIns="49897" anchor="ctr"/>
          <a:lstStyle/>
          <a:p>
            <a:pPr algn="ctr" defTabSz="914400" eaLnBrk="0" hangingPunct="0"/>
            <a:r>
              <a:rPr lang="en-GB" b="1" dirty="0">
                <a:solidFill>
                  <a:srgbClr val="4D3069"/>
                </a:solidFill>
              </a:rPr>
              <a:t>Why is a vibrant property profession important to society?</a:t>
            </a:r>
          </a:p>
        </p:txBody>
      </p:sp>
      <p:sp>
        <p:nvSpPr>
          <p:cNvPr id="35843" name="Rectangle 3"/>
          <p:cNvSpPr>
            <a:spLocks/>
          </p:cNvSpPr>
          <p:nvPr/>
        </p:nvSpPr>
        <p:spPr bwMode="auto">
          <a:xfrm>
            <a:off x="0" y="4467224"/>
            <a:ext cx="9144000" cy="2390775"/>
          </a:xfrm>
          <a:prstGeom prst="rect">
            <a:avLst/>
          </a:prstGeom>
          <a:solidFill>
            <a:schemeClr val="tx2"/>
          </a:solidFill>
          <a:ln w="9525">
            <a:noFill/>
            <a:miter lim="800000"/>
            <a:headEnd/>
            <a:tailEnd/>
          </a:ln>
        </p:spPr>
        <p:txBody>
          <a:bodyPr lIns="99794" tIns="49897" rIns="99794" bIns="49897"/>
          <a:lstStyle/>
          <a:p>
            <a:pPr marL="371475" indent="-371475" defTabSz="496888" eaLnBrk="0" hangingPunct="0">
              <a:spcBef>
                <a:spcPct val="20000"/>
              </a:spcBef>
              <a:buClr>
                <a:schemeClr val="bg1"/>
              </a:buClr>
              <a:buFont typeface="Arial" charset="0"/>
              <a:buChar char="•"/>
            </a:pPr>
            <a:r>
              <a:rPr lang="en-GB" sz="2400" dirty="0">
                <a:solidFill>
                  <a:schemeClr val="bg1"/>
                </a:solidFill>
                <a:ea typeface="ＭＳ Ｐゴシック" pitchFamily="34" charset="-128"/>
              </a:rPr>
              <a:t>60% of a nations wealth</a:t>
            </a:r>
          </a:p>
          <a:p>
            <a:pPr marL="371475" indent="-371475" defTabSz="496888" eaLnBrk="0" hangingPunct="0">
              <a:spcBef>
                <a:spcPct val="20000"/>
              </a:spcBef>
              <a:buClr>
                <a:schemeClr val="bg1"/>
              </a:buClr>
              <a:buFont typeface="Arial" charset="0"/>
              <a:buChar char="•"/>
            </a:pPr>
            <a:r>
              <a:rPr lang="en-GB" sz="2400" dirty="0">
                <a:solidFill>
                  <a:schemeClr val="bg1"/>
                </a:solidFill>
                <a:ea typeface="ＭＳ Ｐゴシック" pitchFamily="34" charset="-128"/>
              </a:rPr>
              <a:t>60% of all utilised materials used in Construction  </a:t>
            </a:r>
          </a:p>
          <a:p>
            <a:pPr marL="371475" indent="-371475" defTabSz="496888" eaLnBrk="0" hangingPunct="0">
              <a:spcBef>
                <a:spcPct val="20000"/>
              </a:spcBef>
              <a:buClr>
                <a:schemeClr val="bg1"/>
              </a:buClr>
              <a:buFont typeface="Arial" charset="0"/>
              <a:buChar char="•"/>
            </a:pPr>
            <a:r>
              <a:rPr lang="en-GB" sz="2400" dirty="0">
                <a:solidFill>
                  <a:schemeClr val="bg1"/>
                </a:solidFill>
                <a:ea typeface="ＭＳ Ｐゴシック" pitchFamily="34" charset="-128"/>
              </a:rPr>
              <a:t>60% of energy used on heating and servicing buildings</a:t>
            </a:r>
          </a:p>
          <a:p>
            <a:pPr marL="371475" indent="-371475" defTabSz="496888" eaLnBrk="0" hangingPunct="0">
              <a:spcBef>
                <a:spcPct val="20000"/>
              </a:spcBef>
              <a:buClr>
                <a:schemeClr val="bg1"/>
              </a:buClr>
              <a:buFont typeface="Arial" charset="0"/>
              <a:buChar char="•"/>
            </a:pPr>
            <a:r>
              <a:rPr lang="en-GB" sz="2400" dirty="0">
                <a:solidFill>
                  <a:schemeClr val="bg1"/>
                </a:solidFill>
                <a:ea typeface="ＭＳ Ｐゴシック" pitchFamily="34" charset="-128"/>
              </a:rPr>
              <a:t>40% of carbon emissions emitted from Buildings</a:t>
            </a:r>
          </a:p>
          <a:p>
            <a:pPr marL="371475" indent="-371475" defTabSz="496888" eaLnBrk="0" hangingPunct="0">
              <a:spcBef>
                <a:spcPct val="20000"/>
              </a:spcBef>
              <a:buClr>
                <a:schemeClr val="bg1"/>
              </a:buClr>
              <a:buFont typeface="Arial" charset="0"/>
              <a:buChar char="•"/>
            </a:pPr>
            <a:r>
              <a:rPr lang="en-GB" sz="2400" dirty="0">
                <a:solidFill>
                  <a:schemeClr val="bg1"/>
                </a:solidFill>
                <a:ea typeface="ＭＳ Ｐゴシック" pitchFamily="34" charset="-128"/>
              </a:rPr>
              <a:t>10% of workforce employed in the </a:t>
            </a:r>
            <a:r>
              <a:rPr lang="en-GB" sz="2400" dirty="0" smtClean="0">
                <a:solidFill>
                  <a:schemeClr val="bg1"/>
                </a:solidFill>
                <a:ea typeface="ＭＳ Ｐゴシック" pitchFamily="34" charset="-128"/>
              </a:rPr>
              <a:t>sector</a:t>
            </a:r>
            <a:endParaRPr lang="en-GB" sz="2400" dirty="0">
              <a:solidFill>
                <a:schemeClr val="bg1"/>
              </a:solidFill>
              <a:ea typeface="ＭＳ Ｐゴシック" pitchFamily="34" charset="-128"/>
            </a:endParaRPr>
          </a:p>
          <a:p>
            <a:pPr defTabSz="496888" eaLnBrk="0" hangingPunct="0">
              <a:spcBef>
                <a:spcPct val="20000"/>
              </a:spcBef>
              <a:buClr>
                <a:schemeClr val="bg1"/>
              </a:buClr>
            </a:pPr>
            <a:endParaRPr lang="en-GB" sz="2400" dirty="0">
              <a:solidFill>
                <a:schemeClr val="bg1"/>
              </a:solidFill>
              <a:ea typeface="ＭＳ Ｐゴシック" pitchFamily="34" charset="-128"/>
            </a:endParaRPr>
          </a:p>
        </p:txBody>
      </p:sp>
    </p:spTree>
    <p:extLst>
      <p:ext uri="{BB962C8B-B14F-4D97-AF65-F5344CB8AC3E}">
        <p14:creationId xmlns:p14="http://schemas.microsoft.com/office/powerpoint/2010/main" val="3651299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RStokes\AppData\Local\Microsoft\Windows\Temporary Internet Files\Content.IE5\RQSASGIA\iStock_000018569300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4340" y="-1"/>
            <a:ext cx="9158337" cy="68407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 y="-85519"/>
            <a:ext cx="9239250" cy="6858000"/>
          </a:xfrm>
          <a:prstGeom prst="rect">
            <a:avLst/>
          </a:prstGeom>
          <a:gradFill flip="none" rotWithShape="1">
            <a:gsLst>
              <a:gs pos="20000">
                <a:srgbClr val="FFFFFF">
                  <a:lumMod val="94000"/>
                  <a:lumOff val="6000"/>
                  <a:alpha val="0"/>
                </a:srgbClr>
              </a:gs>
              <a:gs pos="70000">
                <a:srgbClr val="FFFFFF">
                  <a:alpha val="94000"/>
                </a:srgbClr>
              </a:gs>
              <a:gs pos="44000">
                <a:schemeClr val="bg1">
                  <a:alpha val="59000"/>
                </a:scheme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0" dirty="0"/>
          </a:p>
        </p:txBody>
      </p:sp>
      <p:sp>
        <p:nvSpPr>
          <p:cNvPr id="2" name="TextBox 1"/>
          <p:cNvSpPr txBox="1"/>
          <p:nvPr/>
        </p:nvSpPr>
        <p:spPr>
          <a:xfrm>
            <a:off x="463549" y="353374"/>
            <a:ext cx="7219786" cy="2077492"/>
          </a:xfrm>
          <a:prstGeom prst="rect">
            <a:avLst/>
          </a:prstGeom>
          <a:noFill/>
        </p:spPr>
        <p:txBody>
          <a:bodyPr wrap="square">
            <a:spAutoFit/>
          </a:bodyPr>
          <a:lstStyle/>
          <a:p>
            <a:pPr>
              <a:defRPr/>
            </a:pPr>
            <a:r>
              <a:rPr lang="en-GB" sz="2800" b="0" dirty="0">
                <a:latin typeface="HelveticaNeueLT Std Lt" pitchFamily="34" charset="0"/>
              </a:rPr>
              <a:t>Why is </a:t>
            </a:r>
            <a:r>
              <a:rPr lang="en-GB" sz="2800" b="0" dirty="0" smtClean="0">
                <a:latin typeface="HelveticaNeueLT Std Lt" pitchFamily="34" charset="0"/>
              </a:rPr>
              <a:t>property measurement </a:t>
            </a:r>
            <a:r>
              <a:rPr lang="en-GB" sz="2800" b="0" dirty="0">
                <a:latin typeface="HelveticaNeueLT Std Lt" pitchFamily="34" charset="0"/>
              </a:rPr>
              <a:t>so important?</a:t>
            </a:r>
          </a:p>
          <a:p>
            <a:pPr>
              <a:defRPr/>
            </a:pPr>
            <a:endParaRPr lang="en-GB" sz="1100" b="0" dirty="0">
              <a:latin typeface="HelveticaNeueLT Std Lt" pitchFamily="34" charset="0"/>
            </a:endParaRPr>
          </a:p>
          <a:p>
            <a:pPr marL="285750" indent="-285750">
              <a:lnSpc>
                <a:spcPct val="150000"/>
              </a:lnSpc>
              <a:buFont typeface="Arial" pitchFamily="34" charset="0"/>
              <a:buChar char="•"/>
              <a:defRPr/>
            </a:pPr>
            <a:r>
              <a:rPr lang="en-GB" sz="2000" b="0" dirty="0" smtClean="0">
                <a:latin typeface="HelveticaNeueLT Std Lt" pitchFamily="34" charset="0"/>
              </a:rPr>
              <a:t>Sound measurement </a:t>
            </a:r>
            <a:r>
              <a:rPr lang="en-GB" sz="2000" b="0" dirty="0">
                <a:latin typeface="HelveticaNeueLT Std Lt" pitchFamily="34" charset="0"/>
              </a:rPr>
              <a:t>is </a:t>
            </a:r>
            <a:r>
              <a:rPr lang="en-GB" sz="2000" b="0" dirty="0" smtClean="0">
                <a:latin typeface="HelveticaNeueLT Std Lt" pitchFamily="34" charset="0"/>
              </a:rPr>
              <a:t>fundamental to property markets </a:t>
            </a:r>
            <a:endParaRPr lang="en-GB" sz="2000" b="0" dirty="0">
              <a:latin typeface="HelveticaNeueLT Std Lt" pitchFamily="34" charset="0"/>
            </a:endParaRPr>
          </a:p>
          <a:p>
            <a:pPr marL="285750" indent="-285750">
              <a:lnSpc>
                <a:spcPct val="150000"/>
              </a:lnSpc>
              <a:buFont typeface="Arial" pitchFamily="34" charset="0"/>
              <a:buChar char="•"/>
              <a:defRPr/>
            </a:pPr>
            <a:r>
              <a:rPr lang="en-GB" sz="2000" b="0" dirty="0">
                <a:latin typeface="HelveticaNeueLT Std Lt" pitchFamily="34" charset="0"/>
              </a:rPr>
              <a:t>It underpins decisions made by all property users</a:t>
            </a:r>
          </a:p>
          <a:p>
            <a:pPr marL="285750" indent="-285750">
              <a:lnSpc>
                <a:spcPct val="150000"/>
              </a:lnSpc>
              <a:buFont typeface="Arial" pitchFamily="34" charset="0"/>
              <a:buChar char="•"/>
              <a:defRPr/>
            </a:pPr>
            <a:r>
              <a:rPr lang="en-GB" sz="2000" b="0" dirty="0">
                <a:latin typeface="HelveticaNeueLT Std Lt" pitchFamily="34" charset="0"/>
              </a:rPr>
              <a:t>It provides a tool for comparison </a:t>
            </a:r>
          </a:p>
        </p:txBody>
      </p:sp>
      <p:sp>
        <p:nvSpPr>
          <p:cNvPr id="3" name="Rectangle 2"/>
          <p:cNvSpPr/>
          <p:nvPr/>
        </p:nvSpPr>
        <p:spPr>
          <a:xfrm>
            <a:off x="-14340" y="6070496"/>
            <a:ext cx="9158340" cy="78258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RICS-PPT Header-strip.jpg"/>
          <p:cNvPicPr>
            <a:picLocks noChangeAspect="1"/>
          </p:cNvPicPr>
          <p:nvPr/>
        </p:nvPicPr>
        <p:blipFill rotWithShape="1">
          <a:blip r:embed="rId4"/>
          <a:srcRect l="80668" t="19688" r="3466" b="23071"/>
          <a:stretch/>
        </p:blipFill>
        <p:spPr>
          <a:xfrm>
            <a:off x="7524328" y="6265642"/>
            <a:ext cx="1495983" cy="3922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359662" y="100343"/>
            <a:ext cx="8229600" cy="1143000"/>
          </a:xfrm>
        </p:spPr>
        <p:txBody>
          <a:bodyPr/>
          <a:lstStyle/>
          <a:p>
            <a:r>
              <a:rPr lang="en-GB" b="1" dirty="0" smtClean="0"/>
              <a:t>Markets</a:t>
            </a:r>
          </a:p>
        </p:txBody>
      </p:sp>
      <p:sp>
        <p:nvSpPr>
          <p:cNvPr id="26626" name="Rectangle 3"/>
          <p:cNvSpPr>
            <a:spLocks noChangeArrowheads="1"/>
          </p:cNvSpPr>
          <p:nvPr/>
        </p:nvSpPr>
        <p:spPr bwMode="auto">
          <a:xfrm>
            <a:off x="0" y="6079177"/>
            <a:ext cx="9144000" cy="765175"/>
          </a:xfrm>
          <a:prstGeom prst="rect">
            <a:avLst/>
          </a:prstGeom>
          <a:solidFill>
            <a:schemeClr val="bg1"/>
          </a:solidFill>
          <a:ln w="9525">
            <a:noFill/>
            <a:miter lim="800000"/>
            <a:headEnd/>
            <a:tailEnd/>
          </a:ln>
        </p:spPr>
        <p:txBody>
          <a:bodyPr wrap="none" anchor="ctr"/>
          <a:lstStyle/>
          <a:p>
            <a:pPr algn="r" eaLnBrk="0" hangingPunct="0"/>
            <a:r>
              <a:rPr lang="pt-BR">
                <a:latin typeface="Arial Rounded MT Bold" pitchFamily="34" charset="0"/>
                <a:hlinkClick r:id="rId2"/>
              </a:rPr>
              <a:t>belder@rics.org</a:t>
            </a:r>
            <a:r>
              <a:rPr lang="pt-BR">
                <a:latin typeface="Arial Rounded MT Bold" pitchFamily="34" charset="0"/>
              </a:rPr>
              <a:t> </a:t>
            </a:r>
            <a:endParaRPr lang="en-US" dirty="0">
              <a:latin typeface="Arial Rounded MT Bold" pitchFamily="34" charset="0"/>
            </a:endParaRPr>
          </a:p>
        </p:txBody>
      </p:sp>
      <p:pic>
        <p:nvPicPr>
          <p:cNvPr id="26627" name="Picture 4" descr="RICS LOGO-PURPLE CMYK (3)"/>
          <p:cNvPicPr>
            <a:picLocks noChangeAspect="1" noChangeArrowheads="1"/>
          </p:cNvPicPr>
          <p:nvPr/>
        </p:nvPicPr>
        <p:blipFill>
          <a:blip r:embed="rId3"/>
          <a:srcRect/>
          <a:stretch>
            <a:fillRect/>
          </a:stretch>
        </p:blipFill>
        <p:spPr bwMode="auto">
          <a:xfrm>
            <a:off x="3851275" y="6165850"/>
            <a:ext cx="1476375" cy="690563"/>
          </a:xfrm>
          <a:prstGeom prst="rect">
            <a:avLst/>
          </a:prstGeom>
          <a:noFill/>
          <a:ln w="9525">
            <a:noFill/>
            <a:miter lim="800000"/>
            <a:headEnd/>
            <a:tailEnd/>
          </a:ln>
        </p:spPr>
      </p:pic>
      <p:sp>
        <p:nvSpPr>
          <p:cNvPr id="26628" name="Text Box 5"/>
          <p:cNvSpPr txBox="1">
            <a:spLocks noChangeArrowheads="1"/>
          </p:cNvSpPr>
          <p:nvPr/>
        </p:nvSpPr>
        <p:spPr bwMode="auto">
          <a:xfrm>
            <a:off x="231775" y="6253163"/>
            <a:ext cx="1687513" cy="366712"/>
          </a:xfrm>
          <a:prstGeom prst="rect">
            <a:avLst/>
          </a:prstGeom>
          <a:noFill/>
          <a:ln w="9525">
            <a:noFill/>
            <a:miter lim="800000"/>
            <a:headEnd/>
            <a:tailEnd/>
          </a:ln>
        </p:spPr>
        <p:txBody>
          <a:bodyPr wrap="none">
            <a:spAutoFit/>
          </a:bodyPr>
          <a:lstStyle/>
          <a:p>
            <a:pPr eaLnBrk="0" hangingPunct="0"/>
            <a:r>
              <a:rPr lang="pt-BR">
                <a:latin typeface="Arial Rounded MT Bold" pitchFamily="34" charset="0"/>
              </a:rPr>
              <a:t>www.rics.org</a:t>
            </a:r>
            <a:endParaRPr lang="en-US" dirty="0">
              <a:latin typeface="Arial Rounded MT Bold" pitchFamily="34" charset="0"/>
            </a:endParaRPr>
          </a:p>
        </p:txBody>
      </p:sp>
      <p:sp>
        <p:nvSpPr>
          <p:cNvPr id="26629" name="Rectangle 6"/>
          <p:cNvSpPr>
            <a:spLocks noGrp="1" noChangeArrowheads="1"/>
          </p:cNvSpPr>
          <p:nvPr>
            <p:ph type="body" idx="1"/>
          </p:nvPr>
        </p:nvSpPr>
        <p:spPr>
          <a:xfrm>
            <a:off x="323850" y="1628775"/>
            <a:ext cx="8569325" cy="3921125"/>
          </a:xfrm>
        </p:spPr>
        <p:txBody>
          <a:bodyPr/>
          <a:lstStyle/>
          <a:p>
            <a:r>
              <a:rPr lang="en-GB" dirty="0" smtClean="0"/>
              <a:t>Allocate scare resources</a:t>
            </a:r>
          </a:p>
          <a:p>
            <a:pPr lvl="1"/>
            <a:r>
              <a:rPr lang="en-GB" dirty="0" smtClean="0"/>
              <a:t>Highest and best use</a:t>
            </a:r>
          </a:p>
          <a:p>
            <a:r>
              <a:rPr lang="en-GB" dirty="0" smtClean="0"/>
              <a:t>Markets operate on information</a:t>
            </a:r>
          </a:p>
          <a:p>
            <a:pPr lvl="1"/>
            <a:r>
              <a:rPr lang="en-GB" dirty="0" smtClean="0"/>
              <a:t>Information is imperfect</a:t>
            </a:r>
          </a:p>
          <a:p>
            <a:pPr lvl="1"/>
            <a:r>
              <a:rPr lang="en-GB" dirty="0" smtClean="0"/>
              <a:t>Information v knowledge</a:t>
            </a:r>
          </a:p>
          <a:p>
            <a:pPr lvl="1"/>
            <a:r>
              <a:rPr lang="en-GB" dirty="0" smtClean="0"/>
              <a:t>Knowledge reduces risk and increases productivity</a:t>
            </a:r>
            <a:endParaRPr lang="en-GB" dirty="0"/>
          </a:p>
          <a:p>
            <a:r>
              <a:rPr lang="en-GB" dirty="0" smtClean="0"/>
              <a:t>Balance between ‘market’ and ‘regulation’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68313" y="846138"/>
            <a:ext cx="8229600" cy="1143000"/>
          </a:xfrm>
        </p:spPr>
        <p:txBody>
          <a:bodyPr/>
          <a:lstStyle/>
          <a:p>
            <a:r>
              <a:rPr lang="en-GB" b="1" dirty="0" smtClean="0">
                <a:solidFill>
                  <a:schemeClr val="tx1"/>
                </a:solidFill>
              </a:rPr>
              <a:t>Hernando De Soto </a:t>
            </a:r>
            <a:r>
              <a:rPr lang="en-GB" sz="1800" dirty="0" smtClean="0">
                <a:solidFill>
                  <a:schemeClr val="tx1"/>
                </a:solidFill>
              </a:rPr>
              <a:t>–</a:t>
            </a:r>
            <a:br>
              <a:rPr lang="en-GB" sz="1800" dirty="0" smtClean="0">
                <a:solidFill>
                  <a:schemeClr val="tx1"/>
                </a:solidFill>
              </a:rPr>
            </a:br>
            <a:r>
              <a:rPr lang="en-GB" sz="1800" dirty="0" smtClean="0">
                <a:solidFill>
                  <a:schemeClr val="tx1"/>
                </a:solidFill>
              </a:rPr>
              <a:t>“</a:t>
            </a:r>
            <a:r>
              <a:rPr lang="en-GB" sz="1800" b="1" i="1" dirty="0" smtClean="0">
                <a:solidFill>
                  <a:schemeClr val="tx1"/>
                </a:solidFill>
              </a:rPr>
              <a:t>The mystery of capital”</a:t>
            </a:r>
          </a:p>
        </p:txBody>
      </p:sp>
      <p:sp>
        <p:nvSpPr>
          <p:cNvPr id="24578" name="Rectangle 3"/>
          <p:cNvSpPr>
            <a:spLocks noChangeArrowheads="1"/>
          </p:cNvSpPr>
          <p:nvPr/>
        </p:nvSpPr>
        <p:spPr bwMode="auto">
          <a:xfrm>
            <a:off x="0" y="6092825"/>
            <a:ext cx="9144000" cy="765175"/>
          </a:xfrm>
          <a:prstGeom prst="rect">
            <a:avLst/>
          </a:prstGeom>
          <a:solidFill>
            <a:schemeClr val="bg1"/>
          </a:solidFill>
          <a:ln w="9525">
            <a:noFill/>
            <a:miter lim="800000"/>
            <a:headEnd/>
            <a:tailEnd/>
          </a:ln>
        </p:spPr>
        <p:txBody>
          <a:bodyPr wrap="none" anchor="ctr"/>
          <a:lstStyle/>
          <a:p>
            <a:pPr algn="r" eaLnBrk="0" hangingPunct="0"/>
            <a:r>
              <a:rPr lang="pt-BR">
                <a:latin typeface="Arial Rounded MT Bold" pitchFamily="34" charset="0"/>
                <a:hlinkClick r:id="rId2"/>
              </a:rPr>
              <a:t>belder@rics.org</a:t>
            </a:r>
            <a:r>
              <a:rPr lang="pt-BR">
                <a:latin typeface="Arial Rounded MT Bold" pitchFamily="34" charset="0"/>
              </a:rPr>
              <a:t> </a:t>
            </a:r>
            <a:endParaRPr lang="en-US" dirty="0">
              <a:latin typeface="Arial Rounded MT Bold" pitchFamily="34" charset="0"/>
            </a:endParaRPr>
          </a:p>
        </p:txBody>
      </p:sp>
      <p:pic>
        <p:nvPicPr>
          <p:cNvPr id="24579" name="Picture 4" descr="RICS LOGO-PURPLE CMYK (3)"/>
          <p:cNvPicPr>
            <a:picLocks noChangeAspect="1" noChangeArrowheads="1"/>
          </p:cNvPicPr>
          <p:nvPr/>
        </p:nvPicPr>
        <p:blipFill>
          <a:blip r:embed="rId3"/>
          <a:srcRect/>
          <a:stretch>
            <a:fillRect/>
          </a:stretch>
        </p:blipFill>
        <p:spPr bwMode="auto">
          <a:xfrm>
            <a:off x="3851275" y="6165850"/>
            <a:ext cx="1476375" cy="690563"/>
          </a:xfrm>
          <a:prstGeom prst="rect">
            <a:avLst/>
          </a:prstGeom>
          <a:noFill/>
          <a:ln w="9525">
            <a:noFill/>
            <a:miter lim="800000"/>
            <a:headEnd/>
            <a:tailEnd/>
          </a:ln>
        </p:spPr>
      </p:pic>
      <p:sp>
        <p:nvSpPr>
          <p:cNvPr id="24580" name="Text Box 5"/>
          <p:cNvSpPr txBox="1">
            <a:spLocks noChangeArrowheads="1"/>
          </p:cNvSpPr>
          <p:nvPr/>
        </p:nvSpPr>
        <p:spPr bwMode="auto">
          <a:xfrm>
            <a:off x="231775" y="6253163"/>
            <a:ext cx="1687513" cy="366712"/>
          </a:xfrm>
          <a:prstGeom prst="rect">
            <a:avLst/>
          </a:prstGeom>
          <a:noFill/>
          <a:ln w="9525">
            <a:noFill/>
            <a:miter lim="800000"/>
            <a:headEnd/>
            <a:tailEnd/>
          </a:ln>
        </p:spPr>
        <p:txBody>
          <a:bodyPr wrap="none">
            <a:spAutoFit/>
          </a:bodyPr>
          <a:lstStyle/>
          <a:p>
            <a:pPr eaLnBrk="0" hangingPunct="0"/>
            <a:r>
              <a:rPr lang="pt-BR" dirty="0">
                <a:latin typeface="Arial Rounded MT Bold" pitchFamily="34" charset="0"/>
              </a:rPr>
              <a:t>www.rics.org</a:t>
            </a:r>
            <a:endParaRPr lang="en-US" dirty="0">
              <a:latin typeface="Arial Rounded MT Bold" pitchFamily="34" charset="0"/>
            </a:endParaRPr>
          </a:p>
        </p:txBody>
      </p:sp>
      <p:sp>
        <p:nvSpPr>
          <p:cNvPr id="24581" name="Rectangle 6"/>
          <p:cNvSpPr>
            <a:spLocks noGrp="1" noChangeArrowheads="1"/>
          </p:cNvSpPr>
          <p:nvPr>
            <p:ph type="body" idx="1"/>
          </p:nvPr>
        </p:nvSpPr>
        <p:spPr>
          <a:xfrm>
            <a:off x="468313" y="2287587"/>
            <a:ext cx="8229600" cy="3690131"/>
          </a:xfrm>
        </p:spPr>
        <p:txBody>
          <a:bodyPr/>
          <a:lstStyle/>
          <a:p>
            <a:pPr>
              <a:buFontTx/>
              <a:buNone/>
            </a:pPr>
            <a:r>
              <a:rPr lang="en-GB" dirty="0" smtClean="0"/>
              <a:t>Capital Creation–</a:t>
            </a:r>
          </a:p>
          <a:p>
            <a:r>
              <a:rPr lang="en-GB" i="1" dirty="0" smtClean="0"/>
              <a:t>“Capital is not created by money; it is created by people whose property systems help them to cooperate and think about how they can get assets they accumulate to deploy additional production”</a:t>
            </a:r>
          </a:p>
        </p:txBody>
      </p:sp>
    </p:spTree>
    <p:extLst>
      <p:ext uri="{BB962C8B-B14F-4D97-AF65-F5344CB8AC3E}">
        <p14:creationId xmlns:p14="http://schemas.microsoft.com/office/powerpoint/2010/main" val="3601872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468313" y="846138"/>
            <a:ext cx="8229600" cy="1143000"/>
          </a:xfrm>
          <a:prstGeom prst="rect">
            <a:avLst/>
          </a:prstGeom>
          <a:noFill/>
          <a:ln w="9525">
            <a:noFill/>
            <a:miter lim="800000"/>
            <a:headEnd/>
            <a:tailEnd/>
          </a:ln>
        </p:spPr>
        <p:txBody>
          <a:bodyPr/>
          <a:lstStyle/>
          <a:p>
            <a:pPr defTabSz="914400" eaLnBrk="0" hangingPunct="0"/>
            <a:r>
              <a:rPr lang="en-GB" sz="3200" b="1" dirty="0"/>
              <a:t>Hernando De Soto </a:t>
            </a:r>
            <a:r>
              <a:rPr lang="en-GB" dirty="0"/>
              <a:t>–</a:t>
            </a:r>
            <a:br>
              <a:rPr lang="en-GB" dirty="0"/>
            </a:br>
            <a:r>
              <a:rPr lang="en-GB" b="1" i="1" dirty="0"/>
              <a:t>“The mystery of capital”</a:t>
            </a:r>
          </a:p>
        </p:txBody>
      </p:sp>
      <p:sp>
        <p:nvSpPr>
          <p:cNvPr id="25602" name="Rectangle 3"/>
          <p:cNvSpPr>
            <a:spLocks noChangeArrowheads="1"/>
          </p:cNvSpPr>
          <p:nvPr/>
        </p:nvSpPr>
        <p:spPr bwMode="auto">
          <a:xfrm>
            <a:off x="0" y="6018663"/>
            <a:ext cx="9144000" cy="839337"/>
          </a:xfrm>
          <a:prstGeom prst="rect">
            <a:avLst/>
          </a:prstGeom>
          <a:solidFill>
            <a:schemeClr val="bg1"/>
          </a:solidFill>
          <a:ln w="9525">
            <a:noFill/>
            <a:miter lim="800000"/>
            <a:headEnd/>
            <a:tailEnd/>
          </a:ln>
        </p:spPr>
        <p:txBody>
          <a:bodyPr wrap="none" anchor="ctr"/>
          <a:lstStyle/>
          <a:p>
            <a:pPr algn="r" eaLnBrk="0" hangingPunct="0"/>
            <a:r>
              <a:rPr lang="pt-BR" dirty="0">
                <a:latin typeface="Arial Rounded MT Bold" pitchFamily="34" charset="0"/>
                <a:hlinkClick r:id="rId2"/>
              </a:rPr>
              <a:t>belder@rics.org</a:t>
            </a:r>
            <a:r>
              <a:rPr lang="pt-BR" dirty="0">
                <a:latin typeface="Arial Rounded MT Bold" pitchFamily="34" charset="0"/>
              </a:rPr>
              <a:t> </a:t>
            </a:r>
            <a:endParaRPr lang="en-US" dirty="0">
              <a:latin typeface="Arial Rounded MT Bold" pitchFamily="34" charset="0"/>
            </a:endParaRPr>
          </a:p>
        </p:txBody>
      </p:sp>
      <p:pic>
        <p:nvPicPr>
          <p:cNvPr id="25603" name="Picture 4" descr="RICS LOGO-PURPLE CMYK (3)"/>
          <p:cNvPicPr>
            <a:picLocks noChangeAspect="1" noChangeArrowheads="1"/>
          </p:cNvPicPr>
          <p:nvPr/>
        </p:nvPicPr>
        <p:blipFill>
          <a:blip r:embed="rId3"/>
          <a:srcRect/>
          <a:stretch>
            <a:fillRect/>
          </a:stretch>
        </p:blipFill>
        <p:spPr bwMode="auto">
          <a:xfrm>
            <a:off x="3851275" y="6165850"/>
            <a:ext cx="1476375" cy="690563"/>
          </a:xfrm>
          <a:prstGeom prst="rect">
            <a:avLst/>
          </a:prstGeom>
          <a:noFill/>
          <a:ln w="9525">
            <a:noFill/>
            <a:miter lim="800000"/>
            <a:headEnd/>
            <a:tailEnd/>
          </a:ln>
        </p:spPr>
      </p:pic>
      <p:sp>
        <p:nvSpPr>
          <p:cNvPr id="25604" name="Text Box 5"/>
          <p:cNvSpPr txBox="1">
            <a:spLocks noChangeArrowheads="1"/>
          </p:cNvSpPr>
          <p:nvPr/>
        </p:nvSpPr>
        <p:spPr bwMode="auto">
          <a:xfrm>
            <a:off x="231775" y="6253163"/>
            <a:ext cx="1687513" cy="366712"/>
          </a:xfrm>
          <a:prstGeom prst="rect">
            <a:avLst/>
          </a:prstGeom>
          <a:noFill/>
          <a:ln w="9525">
            <a:noFill/>
            <a:miter lim="800000"/>
            <a:headEnd/>
            <a:tailEnd/>
          </a:ln>
        </p:spPr>
        <p:txBody>
          <a:bodyPr wrap="none">
            <a:spAutoFit/>
          </a:bodyPr>
          <a:lstStyle/>
          <a:p>
            <a:pPr eaLnBrk="0" hangingPunct="0"/>
            <a:r>
              <a:rPr lang="pt-BR">
                <a:latin typeface="Arial Rounded MT Bold" pitchFamily="34" charset="0"/>
              </a:rPr>
              <a:t>www.rics.org</a:t>
            </a:r>
            <a:endParaRPr lang="en-US" dirty="0">
              <a:latin typeface="Arial Rounded MT Bold" pitchFamily="34" charset="0"/>
            </a:endParaRPr>
          </a:p>
        </p:txBody>
      </p:sp>
      <p:sp>
        <p:nvSpPr>
          <p:cNvPr id="25605" name="Rectangle 6"/>
          <p:cNvSpPr>
            <a:spLocks noGrp="1" noChangeArrowheads="1"/>
          </p:cNvSpPr>
          <p:nvPr>
            <p:ph type="body" idx="1"/>
          </p:nvPr>
        </p:nvSpPr>
        <p:spPr>
          <a:xfrm>
            <a:off x="457200" y="1989138"/>
            <a:ext cx="8229600" cy="3345739"/>
          </a:xfrm>
        </p:spPr>
        <p:txBody>
          <a:bodyPr/>
          <a:lstStyle/>
          <a:p>
            <a:pPr>
              <a:buFontTx/>
              <a:buNone/>
            </a:pPr>
            <a:r>
              <a:rPr lang="en-GB" dirty="0" smtClean="0"/>
              <a:t>Fungiability</a:t>
            </a:r>
            <a:endParaRPr lang="en-GB" i="1" dirty="0" smtClean="0"/>
          </a:p>
          <a:p>
            <a:r>
              <a:rPr lang="en-GB" i="1" dirty="0" smtClean="0"/>
              <a:t>“If standard descriptions of assets were not readily available, anyone who wanted to buy, rent or give credit against an asset would have to expend enormous resources comparing and evaluating it against other assets- which would also lack standard descriptions.”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05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4340" y="6070496"/>
            <a:ext cx="9158340" cy="78258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descr="\\srv-lond-fs01\Corporate_Folder\IPMS\Communications\Marketing\IPMS logos\IPMS-logo (with ur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06" y="6140523"/>
            <a:ext cx="1728596" cy="63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588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5">
      <a:dk1>
        <a:sysClr val="windowText" lastClr="000000"/>
      </a:dk1>
      <a:lt1>
        <a:sysClr val="window" lastClr="FFFFFF"/>
      </a:lt1>
      <a:dk2>
        <a:srgbClr val="1F497D"/>
      </a:dk2>
      <a:lt2>
        <a:srgbClr val="EEECE1"/>
      </a:lt2>
      <a:accent1>
        <a:srgbClr val="411067"/>
      </a:accent1>
      <a:accent2>
        <a:srgbClr val="ABABB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2620</TotalTime>
  <Words>552</Words>
  <Application>Microsoft Office PowerPoint</Application>
  <PresentationFormat>On-screen Show (4:3)</PresentationFormat>
  <Paragraphs>88</Paragraphs>
  <Slides>12</Slides>
  <Notes>7</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Custom Design</vt:lpstr>
      <vt:lpstr>1_Office Theme</vt:lpstr>
      <vt:lpstr>Default Design</vt:lpstr>
      <vt:lpstr>International Property Measurement Standards (IPMS)</vt:lpstr>
      <vt:lpstr>PowerPoint Presentation</vt:lpstr>
      <vt:lpstr>PowerPoint Presentation</vt:lpstr>
      <vt:lpstr>PowerPoint Presentation</vt:lpstr>
      <vt:lpstr>PowerPoint Presentation</vt:lpstr>
      <vt:lpstr>Markets</vt:lpstr>
      <vt:lpstr>Hernando De Soto – “The mystery of capital”</vt:lpstr>
      <vt:lpstr>PowerPoint Presentation</vt:lpstr>
      <vt:lpstr>PowerPoint Presentation</vt:lpstr>
      <vt:lpstr>PowerPoint Presentation</vt:lpstr>
      <vt:lpstr>PowerPoint Presentation</vt:lpstr>
      <vt:lpstr>Thank you for listening</vt:lpstr>
    </vt:vector>
  </TitlesOfParts>
  <Company>Red Dice Digital Design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Eddie Hesford</dc:creator>
  <cp:lastModifiedBy>Ben Elder</cp:lastModifiedBy>
  <cp:revision>274</cp:revision>
  <dcterms:created xsi:type="dcterms:W3CDTF">2012-03-07T16:41:04Z</dcterms:created>
  <dcterms:modified xsi:type="dcterms:W3CDTF">2014-06-17T09:26:56Z</dcterms:modified>
</cp:coreProperties>
</file>